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3"/>
    <p:sldId id="1239" r:id="rId4"/>
    <p:sldId id="1258" r:id="rId5"/>
    <p:sldId id="1242" r:id="rId6"/>
    <p:sldId id="1266" r:id="rId7"/>
    <p:sldId id="1267" r:id="rId8"/>
    <p:sldId id="1268" r:id="rId9"/>
    <p:sldId id="1247" r:id="rId10"/>
    <p:sldId id="1269" r:id="rId11"/>
    <p:sldId id="1270" r:id="rId12"/>
    <p:sldId id="1271" r:id="rId13"/>
    <p:sldId id="1248" r:id="rId14"/>
    <p:sldId id="1272" r:id="rId15"/>
    <p:sldId id="1249" r:id="rId16"/>
    <p:sldId id="1274" r:id="rId17"/>
    <p:sldId id="1275" r:id="rId18"/>
    <p:sldId id="1276" r:id="rId19"/>
    <p:sldId id="1279" r:id="rId20"/>
    <p:sldId id="1278" r:id="rId21"/>
    <p:sldId id="1277" r:id="rId22"/>
    <p:sldId id="1250" r:id="rId23"/>
    <p:sldId id="1253" r:id="rId24"/>
    <p:sldId id="1259" r:id="rId25"/>
    <p:sldId id="1260" r:id="rId2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0" d="100"/>
          <a:sy n="110" d="100"/>
        </p:scale>
        <p:origin x="780"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jpeg"/><Relationship Id="rId1"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png"/><Relationship Id="rId3" Type="http://schemas.openxmlformats.org/officeDocument/2006/relationships/image" Target="../media/image22.jpeg"/><Relationship Id="rId2" Type="http://schemas.openxmlformats.org/officeDocument/2006/relationships/image" Target="../media/image14.jpeg"/><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jpeg"/><Relationship Id="rId1" Type="http://schemas.openxmlformats.org/officeDocument/2006/relationships/image" Target="../media/image27.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jpeg"/><Relationship Id="rId2" Type="http://schemas.openxmlformats.org/officeDocument/2006/relationships/image" Target="../media/image14.jpeg"/><Relationship Id="rId1" Type="http://schemas.openxmlformats.org/officeDocument/2006/relationships/image" Target="../media/image29.jpe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jpeg"/><Relationship Id="rId2" Type="http://schemas.openxmlformats.org/officeDocument/2006/relationships/image" Target="../media/image31.png"/><Relationship Id="rId1"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jpeg"/><Relationship Id="rId1"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jpe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有机</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化学的发展及研究思路</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mn-lt"/>
                <a:ea typeface="微软雅黑" panose="020B0503020204020204" pitchFamily="34" charset="-122"/>
                <a:cs typeface="微软雅黑" panose="020B0503020204020204" pitchFamily="34" charset="-122"/>
              </a:rPr>
              <a:t>第二单元　科学家怎样研究有机物</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4704"/>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混合物的分离、提纯</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60854" y="1484784"/>
          <a:ext cx="11368120" cy="2743200"/>
        </p:xfrm>
        <a:graphic>
          <a:graphicData uri="http://schemas.openxmlformats.org/drawingml/2006/table">
            <a:tbl>
              <a:tblPr firstRow="1" firstCol="1" bandRow="1"/>
              <a:tblGrid>
                <a:gridCol w="1872208"/>
                <a:gridCol w="3312368"/>
                <a:gridCol w="6183544"/>
              </a:tblGrid>
              <a:tr h="117839">
                <a:tc grid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分离、提纯方法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实例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53492">
                <a:tc rowSpan="3">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互溶</a:t>
                      </a:r>
                      <a:endParaRPr lang="zh-CN" sz="2400">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冷却结晶法</a:t>
                      </a:r>
                      <a:endParaRPr lang="zh-CN" sz="2400">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从苯甲酸溶液中得到固体溶质</a:t>
                      </a:r>
                      <a:endParaRPr lang="zh-CN" sz="2400">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35661">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萃取法</a:t>
                      </a:r>
                      <a:endParaRPr lang="zh-CN" sz="2400">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从碘水中提取碘</a:t>
                      </a:r>
                      <a:endParaRPr lang="zh-CN" sz="2400">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35661">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蒸馏法</a:t>
                      </a:r>
                      <a:endParaRPr lang="zh-CN" sz="2400">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从海水中获取蒸馏水</a:t>
                      </a:r>
                      <a:endParaRPr lang="zh-CN" sz="2400">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53492">
                <a:tc gridSpan="2">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不互溶：过滤法</a:t>
                      </a:r>
                      <a:endParaRPr lang="zh-CN" sz="2400">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从</a:t>
                      </a:r>
                      <a:r>
                        <a:rPr lang="en-US" sz="2400" b="1">
                          <a:solidFill>
                            <a:srgbClr val="000000"/>
                          </a:solidFill>
                          <a:effectLst/>
                          <a:latin typeface="+mn-lt"/>
                          <a:ea typeface="仿宋" panose="02010609060101010101" pitchFamily="49" charset="-122"/>
                          <a:cs typeface="Times New Roman" panose="02020603050405020304" pitchFamily="18" charset="0"/>
                        </a:rPr>
                        <a:t>CaCO</a:t>
                      </a:r>
                      <a:r>
                        <a:rPr lang="en-US" sz="2400" b="1" baseline="-25000">
                          <a:solidFill>
                            <a:srgbClr val="000000"/>
                          </a:solidFill>
                          <a:effectLst/>
                          <a:latin typeface="+mn-lt"/>
                          <a:ea typeface="仿宋" panose="02010609060101010101" pitchFamily="49" charset="-122"/>
                          <a:cs typeface="Times New Roman" panose="02020603050405020304" pitchFamily="18" charset="0"/>
                        </a:rPr>
                        <a:t>3</a:t>
                      </a:r>
                      <a:r>
                        <a:rPr lang="zh-CN" sz="2400" b="1">
                          <a:solidFill>
                            <a:srgbClr val="000000"/>
                          </a:solidFill>
                          <a:effectLst/>
                          <a:latin typeface="+mn-lt"/>
                          <a:ea typeface="仿宋" panose="02010609060101010101" pitchFamily="49" charset="-122"/>
                          <a:cs typeface="Times New Roman" panose="02020603050405020304" pitchFamily="18" charset="0"/>
                        </a:rPr>
                        <a:t>悬浊液中得到固体</a:t>
                      </a:r>
                      <a:endParaRPr lang="zh-CN" sz="2400">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4704"/>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混合物的分离、提纯</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56181" y="1556792"/>
          <a:ext cx="11481894" cy="1645920"/>
        </p:xfrm>
        <a:graphic>
          <a:graphicData uri="http://schemas.openxmlformats.org/drawingml/2006/table">
            <a:tbl>
              <a:tblPr firstRow="1" firstCol="1" bandRow="1"/>
              <a:tblGrid>
                <a:gridCol w="4921140"/>
                <a:gridCol w="6560754"/>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分离、提纯方法</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实例</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互溶：蒸馏法</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分离39</a:t>
                      </a:r>
                      <a:r>
                        <a:rPr lang="en-US" sz="2400" b="1">
                          <a:solidFill>
                            <a:srgbClr val="000000"/>
                          </a:solidFill>
                          <a:effectLst/>
                          <a:latin typeface="+mn-lt"/>
                          <a:ea typeface="仿宋" panose="02010609060101010101" pitchFamily="49" charset="-122"/>
                          <a:cs typeface="宋体" panose="02010600030101010101" pitchFamily="2" charset="-122"/>
                        </a:rPr>
                        <a:t>％</a:t>
                      </a:r>
                      <a:r>
                        <a:rPr lang="en-US" sz="2400" b="1">
                          <a:solidFill>
                            <a:srgbClr val="000000"/>
                          </a:solidFill>
                          <a:effectLst/>
                          <a:latin typeface="+mn-lt"/>
                          <a:ea typeface="仿宋" panose="02010609060101010101" pitchFamily="49" charset="-122"/>
                          <a:cs typeface="Times New Roman" panose="02020603050405020304" pitchFamily="18" charset="0"/>
                        </a:rPr>
                        <a:t>酒精中的乙醇和水</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不互溶：分液法</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分离油和水</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16503"/>
            <a:ext cx="11485848" cy="120032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河南洛阳高二期中）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下列实验中，所采取的分离方法与对应原理都正确的是（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descr="YTImage24典例1.eps&amp;19&amp;1-1$"/>
          <p:cNvPicPr/>
          <p:nvPr/>
        </p:nvPicPr>
        <p:blipFill>
          <a:blip r:embed="rId1" cstate="print">
            <a:extLst>
              <a:ext uri="{28A0092B-C50C-407E-A947-70E740481C1C}">
                <a14:useLocalDpi xmlns:a14="http://schemas.microsoft.com/office/drawing/2010/main" val="0"/>
              </a:ext>
            </a:extLst>
          </a:blip>
          <a:stretch>
            <a:fillRect/>
          </a:stretch>
        </p:blipFill>
        <p:spPr>
          <a:xfrm>
            <a:off x="393913" y="836712"/>
            <a:ext cx="1286510" cy="414655"/>
          </a:xfrm>
          <a:prstGeom prst="rect">
            <a:avLst/>
          </a:prstGeom>
        </p:spPr>
      </p:pic>
      <p:graphicFrame>
        <p:nvGraphicFramePr>
          <p:cNvPr id="11" name="表格 10"/>
          <p:cNvGraphicFramePr>
            <a:graphicFrameLocks noGrp="1"/>
          </p:cNvGraphicFramePr>
          <p:nvPr/>
        </p:nvGraphicFramePr>
        <p:xfrm>
          <a:off x="478582" y="2056062"/>
          <a:ext cx="11305257" cy="2743200"/>
        </p:xfrm>
        <a:graphic>
          <a:graphicData uri="http://schemas.openxmlformats.org/drawingml/2006/table">
            <a:tbl>
              <a:tblPr firstRow="1" firstCol="1" bandRow="1"/>
              <a:tblGrid>
                <a:gridCol w="1453856"/>
                <a:gridCol w="3877703"/>
                <a:gridCol w="2088486"/>
                <a:gridCol w="3885212"/>
              </a:tblGrid>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选项</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目的</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分离方法</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原理</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A</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除去KCl中的MnO</a:t>
                      </a:r>
                      <a:r>
                        <a:rPr lang="en-US" sz="2400" b="1" baseline="-25000">
                          <a:solidFill>
                            <a:srgbClr val="000000"/>
                          </a:solidFill>
                          <a:effectLst/>
                          <a:latin typeface="+mn-lt"/>
                          <a:ea typeface="楷体" panose="02010609060101010101" pitchFamily="49" charset="-122"/>
                          <a:cs typeface="Times New Roman" panose="02020603050405020304" pitchFamily="18" charset="0"/>
                        </a:rPr>
                        <a:t>2</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蒸发结晶</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溶解度不同</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B</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除去碘中的NaCl</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加热、升华</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NaCl</a:t>
                      </a:r>
                      <a:r>
                        <a:rPr lang="zh-CN" sz="2400" b="1">
                          <a:solidFill>
                            <a:srgbClr val="000000"/>
                          </a:solidFill>
                          <a:effectLst/>
                          <a:latin typeface="+mn-lt"/>
                          <a:ea typeface="楷体" panose="02010609060101010101" pitchFamily="49" charset="-122"/>
                          <a:cs typeface="Times New Roman" panose="02020603050405020304" pitchFamily="18" charset="0"/>
                        </a:rPr>
                        <a:t>的熔点高，碘易升华</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C</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分离KNO</a:t>
                      </a:r>
                      <a:r>
                        <a:rPr lang="en-US" sz="2400" b="1" baseline="-25000">
                          <a:solidFill>
                            <a:srgbClr val="000000"/>
                          </a:solidFill>
                          <a:effectLst/>
                          <a:latin typeface="+mn-lt"/>
                          <a:ea typeface="楷体" panose="02010609060101010101" pitchFamily="49" charset="-122"/>
                          <a:cs typeface="Times New Roman" panose="02020603050405020304" pitchFamily="18" charset="0"/>
                        </a:rPr>
                        <a:t>3</a:t>
                      </a:r>
                      <a:r>
                        <a:rPr lang="en-US" sz="2400" b="1">
                          <a:solidFill>
                            <a:srgbClr val="000000"/>
                          </a:solidFill>
                          <a:effectLst/>
                          <a:latin typeface="+mn-lt"/>
                          <a:ea typeface="楷体" panose="02010609060101010101" pitchFamily="49" charset="-122"/>
                          <a:cs typeface="Times New Roman" panose="02020603050405020304" pitchFamily="18" charset="0"/>
                        </a:rPr>
                        <a:t>和NaCl</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重结晶</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KNO</a:t>
                      </a:r>
                      <a:r>
                        <a:rPr lang="en-US" sz="2400" b="1" baseline="-25000">
                          <a:solidFill>
                            <a:srgbClr val="000000"/>
                          </a:solidFill>
                          <a:effectLst/>
                          <a:latin typeface="+mn-lt"/>
                          <a:ea typeface="楷体" panose="02010609060101010101" pitchFamily="49" charset="-122"/>
                          <a:cs typeface="Times New Roman" panose="02020603050405020304" pitchFamily="18" charset="0"/>
                        </a:rPr>
                        <a:t>3</a:t>
                      </a:r>
                      <a:r>
                        <a:rPr lang="en-US" sz="2400" b="1">
                          <a:solidFill>
                            <a:srgbClr val="000000"/>
                          </a:solidFill>
                          <a:effectLst/>
                          <a:latin typeface="+mn-lt"/>
                          <a:ea typeface="楷体" panose="02010609060101010101" pitchFamily="49" charset="-122"/>
                          <a:cs typeface="Times New Roman" panose="02020603050405020304" pitchFamily="18" charset="0"/>
                        </a:rPr>
                        <a:t>的溶解度大于NaCl</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D</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分离食用油和汽油</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分液</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楷体" panose="02010609060101010101" pitchFamily="49" charset="-122"/>
                          <a:cs typeface="Times New Roman" panose="02020603050405020304" pitchFamily="18" charset="0"/>
                        </a:rPr>
                        <a:t>食用油和汽油的密度不同</a:t>
                      </a:r>
                      <a:endParaRPr lang="zh-CN" sz="1100">
                        <a:effectLst/>
                        <a:latin typeface="+mn-lt"/>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4704"/>
            <a:ext cx="11485848" cy="2862322"/>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MnO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不溶于水，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易溶于水，则将混合物溶于水、过滤、蒸发结晶可除去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，分离方法不合理，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错误；加热时碘易升华，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无变化，则加热、升华可分离碘和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正确；利用重结晶法分离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是因为二者溶解度受温度影响不同，原理不合理，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错误；食用油和汽油互溶，不能用分液的方法分离，应根据沸点不同，通过蒸馏分离，分离方法与原理不合理，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9&amp;1-1$"/>
          <p:cNvPicPr/>
          <p:nvPr/>
        </p:nvPicPr>
        <p:blipFill>
          <a:blip r:embed="rId1">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2" cstate="print">
            <a:extLst>
              <a:ext uri="{28A0092B-C50C-407E-A947-70E740481C1C}">
                <a14:useLocalDpi xmlns:a14="http://schemas.microsoft.com/office/drawing/2010/main" val="0"/>
              </a:ext>
            </a:extLst>
          </a:blip>
          <a:stretch>
            <a:fillRect/>
          </a:stretch>
        </p:blipFill>
        <p:spPr>
          <a:xfrm>
            <a:off x="393489" y="3771042"/>
            <a:ext cx="923925" cy="329565"/>
          </a:xfrm>
          <a:prstGeom prst="rect">
            <a:avLst/>
          </a:prstGeom>
        </p:spPr>
      </p:pic>
      <p:sp>
        <p:nvSpPr>
          <p:cNvPr id="2" name="矩形 1"/>
          <p:cNvSpPr/>
          <p:nvPr/>
        </p:nvSpPr>
        <p:spPr>
          <a:xfrm>
            <a:off x="1486694" y="3612658"/>
            <a:ext cx="389850"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B</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310604"/>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的性质与分离、提纯方法的选择</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）根据物质的溶解性差异，可选用重结晶、过滤的方法将混合物分离。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）根据物质的沸点差异，可选用蒸馏的方法将互溶性液体混合物分离。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）根据物质在不同溶剂中溶解性的差异，可选用萃取的方法将溶质从溶解性较小的溶剂中转移到溶解性较大的溶剂中。</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）根据混合物中各组分的性质差异，可选用加热、调节</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、加适当的试剂等方法，使某种成分转化，再用物理方法分离而除去</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7" name="图片 6" descr="YTImage顿有所悟.eps&amp;22&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69956" y="836712"/>
            <a:ext cx="2035810" cy="44640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4704"/>
            <a:ext cx="11485848" cy="4208011"/>
          </a:xfrm>
        </p:spPr>
        <p:txBody>
          <a:bodyPr/>
          <a:lstStyle/>
          <a:p>
            <a:pPr hangingPunct="0">
              <a:spcAft>
                <a:spcPts val="800"/>
              </a:spcAft>
              <a:tabLst>
                <a:tab pos="5671185" algn="l"/>
              </a:tabLst>
            </a:pP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        有机化合物分子式的确定方法</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）根据有机物中各元素的质量分数，求出该有机物的实验式，再根据该有机物的相对分子质量确定分子式。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）根据有机物的摩尔质量和各元素的质量分数，求出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 mol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该有机物中各元素原子的物质的量，从而确定该有机物的分子式。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）根据有机物燃烧时消耗</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的量及产物的量，求出该有机物的实验式，再通过计算确定该有机物的分子式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descr="YTImage要点2.eps&amp;23&amp;1-1$"/>
          <p:cNvPicPr/>
          <p:nvPr/>
        </p:nvPicPr>
        <p:blipFill>
          <a:blip r:embed="rId1" cstate="print">
            <a:extLst>
              <a:ext uri="{28A0092B-C50C-407E-A947-70E740481C1C}">
                <a14:useLocalDpi xmlns:a14="http://schemas.microsoft.com/office/drawing/2010/main" val="0"/>
              </a:ext>
            </a:extLst>
          </a:blip>
          <a:stretch>
            <a:fillRect/>
          </a:stretch>
        </p:blipFill>
        <p:spPr>
          <a:xfrm>
            <a:off x="406574" y="908720"/>
            <a:ext cx="1089660" cy="38227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64704"/>
                <a:ext cx="11485848" cy="286911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）化学方程式法</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利用有机反应中反应物、生成物之间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的关系求分子式的方法。在有机化学中，常利用有机物燃烧的化学方程式对分子式进行求解。</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x</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y</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i="1">
                    <a:solidFill>
                      <a:srgbClr val="000000"/>
                    </a:solidFill>
                    <a:latin typeface="Book Antiqua" panose="02040602050305030304" pitchFamily="18" charset="0"/>
                    <a:ea typeface="Times New Roman" panose="02020603050405020304" pitchFamily="18" charset="0"/>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i="1">
                            <a:solidFill>
                              <a:srgbClr val="000000"/>
                            </a:solidFill>
                            <a:latin typeface="Book Antiqua" panose="02040602050305030304" pitchFamily="18" charset="0"/>
                            <a:ea typeface="Times New Roman" panose="02020603050405020304" pitchFamily="18" charset="0"/>
                            <a:cs typeface="Times New Roman" panose="02020603050405020304" pitchFamily="18" charset="0"/>
                          </a:rPr>
                          <m:t>z</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x</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64704"/>
                <a:ext cx="11485848" cy="2869119"/>
              </a:xfrm>
              <a:blipFill rotWithShape="1">
                <a:blip r:embed="rId1"/>
                <a:stretch>
                  <a:fillRect l="-2" t="-6" r="1" b="12"/>
                </a:stretch>
              </a:blipFill>
            </p:spPr>
            <p:txBody>
              <a:bodyPr/>
              <a:lstStyle/>
              <a:p>
                <a:r>
                  <a:rPr lang="zh-CN" altLang="en-US">
                    <a:noFill/>
                  </a:rPr>
                  <a:t> </a:t>
                </a:r>
              </a:p>
            </p:txBody>
          </p:sp>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4704"/>
            <a:ext cx="11485848" cy="4585871"/>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的质谱图和红外光谱图分别如图所示。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的结构简式为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写出一种与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互为同分异构体的醇的结构简式：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24典例2.eps&amp;24&amp;1-1$"/>
          <p:cNvPicPr/>
          <p:nvPr/>
        </p:nvPicPr>
        <p:blipFill>
          <a:blip r:embed="rId1" cstate="print">
            <a:extLst>
              <a:ext uri="{28A0092B-C50C-407E-A947-70E740481C1C}">
                <a14:useLocalDpi xmlns:a14="http://schemas.microsoft.com/office/drawing/2010/main" val="0"/>
              </a:ext>
            </a:extLst>
          </a:blip>
          <a:stretch>
            <a:fillRect/>
          </a:stretch>
        </p:blipFill>
        <p:spPr>
          <a:xfrm>
            <a:off x="360854" y="918240"/>
            <a:ext cx="1089660" cy="350520"/>
          </a:xfrm>
          <a:prstGeom prst="rect">
            <a:avLst/>
          </a:prstGeom>
        </p:spPr>
      </p:pic>
      <p:pic>
        <p:nvPicPr>
          <p:cNvPr id="2" name="图片 1"/>
          <p:cNvPicPr>
            <a:picLocks noChangeAspect="1"/>
          </p:cNvPicPr>
          <p:nvPr/>
        </p:nvPicPr>
        <p:blipFill>
          <a:blip r:embed="rId2"/>
          <a:stretch>
            <a:fillRect/>
          </a:stretch>
        </p:blipFill>
        <p:spPr>
          <a:xfrm>
            <a:off x="885664" y="1422296"/>
            <a:ext cx="3960440" cy="2497515"/>
          </a:xfrm>
          <a:prstGeom prst="rect">
            <a:avLst/>
          </a:prstGeom>
        </p:spPr>
      </p:pic>
      <p:pic>
        <p:nvPicPr>
          <p:cNvPr id="5" name="图片 4"/>
          <p:cNvPicPr>
            <a:picLocks noChangeAspect="1"/>
          </p:cNvPicPr>
          <p:nvPr/>
        </p:nvPicPr>
        <p:blipFill>
          <a:blip r:embed="rId3"/>
          <a:stretch>
            <a:fillRect/>
          </a:stretch>
        </p:blipFill>
        <p:spPr>
          <a:xfrm>
            <a:off x="4943078" y="1422296"/>
            <a:ext cx="4129169" cy="239019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4704"/>
            <a:ext cx="11485848" cy="2308324"/>
          </a:xfrm>
        </p:spPr>
        <p:txBody>
          <a:bodyPr/>
          <a:lstStyle/>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质谱图中，</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质荷比的最大值表示样品分子的相对分子质量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的相对分子质量为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74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，由红外光谱图能够推断出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中含有对称的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、对称的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和醚键，所以</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种结构，故</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属于醇类的同分异构体有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4" name="图片 3" descr="YTImage24解析.eps&amp;28&amp;1-1$"/>
          <p:cNvPicPr/>
          <p:nvPr/>
        </p:nvPicPr>
        <p:blipFill>
          <a:blip r:embed="rId1">
            <a:extLst>
              <a:ext uri="{28A0092B-C50C-407E-A947-70E740481C1C}">
                <a14:useLocalDpi xmlns:a14="http://schemas.microsoft.com/office/drawing/2010/main" val="0"/>
              </a:ext>
            </a:extLst>
          </a:blip>
          <a:stretch>
            <a:fillRect/>
          </a:stretch>
        </p:blipFill>
        <p:spPr>
          <a:xfrm>
            <a:off x="478582" y="908720"/>
            <a:ext cx="988695" cy="352425"/>
          </a:xfrm>
          <a:prstGeom prst="rect">
            <a:avLst/>
          </a:prstGeom>
        </p:spPr>
      </p:pic>
      <p:pic>
        <p:nvPicPr>
          <p:cNvPr id="5" name="图片 4" descr="YTImage24答案.eps&amp;29&amp;1-1$"/>
          <p:cNvPicPr/>
          <p:nvPr/>
        </p:nvPicPr>
        <p:blipFill>
          <a:blip r:embed="rId2" cstate="print">
            <a:extLst>
              <a:ext uri="{28A0092B-C50C-407E-A947-70E740481C1C}">
                <a14:useLocalDpi xmlns:a14="http://schemas.microsoft.com/office/drawing/2010/main" val="0"/>
              </a:ext>
            </a:extLst>
          </a:blip>
          <a:stretch>
            <a:fillRect/>
          </a:stretch>
        </p:blipFill>
        <p:spPr>
          <a:xfrm>
            <a:off x="478582" y="3182783"/>
            <a:ext cx="894080" cy="318770"/>
          </a:xfrm>
          <a:prstGeom prst="rect">
            <a:avLst/>
          </a:prstGeom>
        </p:spPr>
      </p:pic>
      <p:sp>
        <p:nvSpPr>
          <p:cNvPr id="2" name="矩形 1"/>
          <p:cNvSpPr/>
          <p:nvPr/>
        </p:nvSpPr>
        <p:spPr>
          <a:xfrm>
            <a:off x="360854" y="3002945"/>
            <a:ext cx="8398648" cy="2385268"/>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latin typeface="宋体" panose="02010600030101010101" pitchFamily="2" charset="-122"/>
                <a:cs typeface="Times New Roman" panose="02020603050405020304" pitchFamily="18" charset="0"/>
              </a:rPr>
              <a:t>        ①</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OCH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endParaRPr lang="zh-CN" altLang="zh-CN" sz="1400">
              <a:cs typeface="Times New Roman" panose="02020603050405020304" pitchFamily="18" charset="0"/>
            </a:endParaRPr>
          </a:p>
          <a:p>
            <a:pPr algn="just">
              <a:lnSpc>
                <a:spcPct val="150000"/>
              </a:lnSpc>
              <a:spcAft>
                <a:spcPts val="800"/>
              </a:spcAft>
              <a:tabLst>
                <a:tab pos="5671185" algn="l"/>
              </a:tabLst>
            </a:pPr>
            <a:r>
              <a:rPr lang="en-US" altLang="zh-CN" sz="2400">
                <a:solidFill>
                  <a:srgbClr val="000000"/>
                </a:solidFill>
                <a:latin typeface="宋体" panose="02010600030101010101" pitchFamily="2" charset="-122"/>
                <a:cs typeface="Times New Roman" panose="02020603050405020304" pitchFamily="18" charset="0"/>
              </a:rPr>
              <a:t>②</a:t>
            </a:r>
            <a:r>
              <a:rPr lang="en-US" altLang="zh-CN" sz="2400">
                <a:solidFill>
                  <a:srgbClr val="000000"/>
                </a:solidFill>
                <a:ea typeface="Times New Roman" panose="02020603050405020304" pitchFamily="18" charset="0"/>
                <a:cs typeface="Times New Roman" panose="02020603050405020304" pitchFamily="18" charset="0"/>
              </a:rPr>
              <a:t>HOCH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OH</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smtClean="0">
                <a:solidFill>
                  <a:srgbClr val="000000"/>
                </a:solidFill>
                <a:latin typeface="楷体" panose="02010609060101010101" pitchFamily="49" charset="-122"/>
                <a:cs typeface="Times New Roman" panose="02020603050405020304" pitchFamily="18" charset="0"/>
              </a:rPr>
              <a:t>、</a:t>
            </a:r>
            <a:endParaRPr lang="en-US" altLang="zh-CN" sz="2400" smtClean="0">
              <a:solidFill>
                <a:srgbClr val="000000"/>
              </a:solidFill>
              <a:latin typeface="楷体" panose="02010609060101010101" pitchFamily="49" charset="-122"/>
              <a:cs typeface="Times New Roman" panose="02020603050405020304" pitchFamily="18" charset="0"/>
            </a:endParaRPr>
          </a:p>
          <a:p>
            <a:pPr algn="just">
              <a:lnSpc>
                <a:spcPct val="150000"/>
              </a:lnSpc>
              <a:spcAft>
                <a:spcPts val="800"/>
              </a:spcAft>
              <a:tabLst>
                <a:tab pos="5671185" algn="l"/>
              </a:tabLst>
            </a:pPr>
            <a:endParaRPr lang="zh-CN" altLang="zh-CN" sz="1400">
              <a:cs typeface="Times New Roman" panose="02020603050405020304" pitchFamily="18" charset="0"/>
            </a:endParaRPr>
          </a:p>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HOCH</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CH</a:t>
            </a:r>
            <a:r>
              <a:rPr lang="en-US" altLang="zh-CN" sz="2400" baseline="-25000">
                <a:solidFill>
                  <a:srgbClr val="000000"/>
                </a:solidFill>
                <a:ea typeface="Times New Roman" panose="02020603050405020304" pitchFamily="18" charset="0"/>
                <a:cs typeface="Times New Roman" panose="02020603050405020304" pitchFamily="18" charset="0"/>
              </a:rPr>
              <a:t>3</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baseline="-25000">
                <a:solidFill>
                  <a:srgbClr val="000000"/>
                </a:solidFill>
                <a:ea typeface="Times New Roman" panose="02020603050405020304" pitchFamily="18" charset="0"/>
                <a:cs typeface="Times New Roman" panose="02020603050405020304" pitchFamily="18" charset="0"/>
              </a:rPr>
              <a:t>2</a:t>
            </a:r>
            <a:r>
              <a:rPr lang="en-US" altLang="zh-CN" sz="2400" smtClean="0">
                <a:solidFill>
                  <a:srgbClr val="000000"/>
                </a:solidFill>
                <a:latin typeface="楷体" panose="02010609060101010101" pitchFamily="49" charset="-122"/>
                <a:cs typeface="Times New Roman" panose="02020603050405020304" pitchFamily="18" charset="0"/>
              </a:rPr>
              <a:t>、</a:t>
            </a:r>
            <a:r>
              <a:rPr lang="en-US" altLang="zh-CN" sz="2400" smtClean="0">
                <a:solidFill>
                  <a:srgbClr val="000000"/>
                </a:solidFill>
                <a:ea typeface="Times New Roman" panose="02020603050405020304" pitchFamily="18" charset="0"/>
                <a:cs typeface="Times New Roman" panose="02020603050405020304" pitchFamily="18" charset="0"/>
              </a:rPr>
              <a:t>                              </a:t>
            </a:r>
            <a:r>
              <a:rPr lang="en-US" altLang="zh-CN" sz="2400" smtClean="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任写一种）</a:t>
            </a:r>
            <a:endParaRPr lang="zh-CN" altLang="zh-CN" sz="1400">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3570964" y="4293096"/>
            <a:ext cx="1978428" cy="15841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4704"/>
            <a:ext cx="11485848" cy="4380686"/>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）相对分子质量不超过</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的有机物</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，能与金属钠、碳酸钠溶液反应产生无色气体，还可以使溴的四氯化碳溶液褪色。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完全燃烧只生成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。经分析，</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中氧元素的质量分数为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21</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的核磁共振氢谱如图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的结构简式为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854846" y="2492896"/>
            <a:ext cx="5889614" cy="206816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71901" y="709948"/>
            <a:ext cx="6328275" cy="620999"/>
          </a:xfrm>
          <a:prstGeom prst="rect">
            <a:avLst/>
          </a:prstGeom>
        </p:spPr>
      </p:pic>
      <p:pic>
        <p:nvPicPr>
          <p:cNvPr id="4" name="图片 3" descr="YTImage知识点1.eps&amp;4&amp;1-1$"/>
          <p:cNvPicPr/>
          <p:nvPr/>
        </p:nvPicPr>
        <p:blipFill>
          <a:blip r:embed="rId2" cstate="print">
            <a:extLst>
              <a:ext uri="{28A0092B-C50C-407E-A947-70E740481C1C}">
                <a14:useLocalDpi xmlns:a14="http://schemas.microsoft.com/office/drawing/2010/main" val="0"/>
              </a:ext>
            </a:extLst>
          </a:blip>
          <a:stretch>
            <a:fillRect/>
          </a:stretch>
        </p:blipFill>
        <p:spPr>
          <a:xfrm>
            <a:off x="406574" y="1523767"/>
            <a:ext cx="1423035" cy="393065"/>
          </a:xfrm>
          <a:prstGeom prst="rect">
            <a:avLst/>
          </a:prstGeom>
        </p:spPr>
      </p:pic>
      <p:sp>
        <p:nvSpPr>
          <p:cNvPr id="6" name="内容占位符 5"/>
          <p:cNvSpPr>
            <a:spLocks noGrp="1"/>
          </p:cNvSpPr>
          <p:nvPr>
            <p:ph idx="1"/>
          </p:nvPr>
        </p:nvSpPr>
        <p:spPr>
          <a:xfrm>
            <a:off x="360854" y="1340768"/>
            <a:ext cx="11485848" cy="4483279"/>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有机化合物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的分离、提纯</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重结晶</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）定义：将混合物中第一次结晶得到的晶体溶于一定量的溶剂中，再进行蒸发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（或冷却）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、结晶、过滤，如此的多次操作。</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）溶剂的选择</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（首要工作）</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杂质在此溶剂中溶解度很小或很大，易于除去。</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被提纯的有机物在此溶剂中的溶解度受温度影响较大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64704"/>
                <a:ext cx="11485848" cy="4017318"/>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能与金属钠、碳酸钠溶液反应产生无色气体，说明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中至少含有一个羧基，同时还可能含有羟基等；根据含氧量可知，如果</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个氧原子，则</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的相对分子质量为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86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，如果含有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个氧原子，则相对分子质量为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129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100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，不符合要求，所以</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中只含有一个羧基，不含羟基；又因为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可以使溴的四氯化碳溶液褪色，所以</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中还含有碳碳双键；</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的分子式为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，核磁共振氢谱图显示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中含有三种等效氢原子且个数比为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，可以推断其结构简式为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COOH</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64704"/>
                <a:ext cx="11485848" cy="4017318"/>
              </a:xfrm>
              <a:blipFill rotWithShape="1">
                <a:blip r:embed="rId1"/>
                <a:stretch>
                  <a:fillRect l="-2" t="-4" r="1" b="-4746"/>
                </a:stretch>
              </a:blipFill>
            </p:spPr>
            <p:txBody>
              <a:bodyPr/>
              <a:lstStyle/>
              <a:p>
                <a:r>
                  <a:rPr lang="zh-CN" altLang="en-US">
                    <a:noFill/>
                  </a:rPr>
                  <a:t> </a:t>
                </a:r>
              </a:p>
            </p:txBody>
          </p:sp>
        </mc:Fallback>
      </mc:AlternateContent>
      <p:pic>
        <p:nvPicPr>
          <p:cNvPr id="3" name="图片 2" descr="YTImage24解析.eps&amp;28&amp;1-1$"/>
          <p:cNvPicPr/>
          <p:nvPr/>
        </p:nvPicPr>
        <p:blipFill>
          <a:blip r:embed="rId2">
            <a:extLst>
              <a:ext uri="{28A0092B-C50C-407E-A947-70E740481C1C}">
                <a14:useLocalDpi xmlns:a14="http://schemas.microsoft.com/office/drawing/2010/main" val="0"/>
              </a:ext>
            </a:extLst>
          </a:blip>
          <a:stretch>
            <a:fillRect/>
          </a:stretch>
        </p:blipFill>
        <p:spPr>
          <a:xfrm>
            <a:off x="478582" y="980728"/>
            <a:ext cx="988695" cy="352425"/>
          </a:xfrm>
          <a:prstGeom prst="rect">
            <a:avLst/>
          </a:prstGeom>
        </p:spPr>
      </p:pic>
      <p:pic>
        <p:nvPicPr>
          <p:cNvPr id="4" name="图片 3" descr="YTImage24答案.eps&amp;29&amp;1-1$"/>
          <p:cNvPicPr/>
          <p:nvPr/>
        </p:nvPicPr>
        <p:blipFill>
          <a:blip r:embed="rId3" cstate="print">
            <a:extLst>
              <a:ext uri="{28A0092B-C50C-407E-A947-70E740481C1C}">
                <a14:useLocalDpi xmlns:a14="http://schemas.microsoft.com/office/drawing/2010/main" val="0"/>
              </a:ext>
            </a:extLst>
          </a:blip>
          <a:stretch>
            <a:fillRect/>
          </a:stretch>
        </p:blipFill>
        <p:spPr>
          <a:xfrm>
            <a:off x="383427" y="4941168"/>
            <a:ext cx="894080" cy="318770"/>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1467277" y="4718846"/>
                <a:ext cx="3807453" cy="763414"/>
              </a:xfrm>
              <a:prstGeom prst="rect">
                <a:avLst/>
              </a:prstGeom>
            </p:spPr>
            <p:txBody>
              <a:bodyPr wrap="none">
                <a:spAutoFit/>
              </a:bodyPr>
              <a:lstStyle/>
              <a:p>
                <a:pPr algn="just">
                  <a:lnSpc>
                    <a:spcPct val="150000"/>
                  </a:lnSpc>
                  <a:spcAft>
                    <a:spcPts val="800"/>
                  </a:spcAft>
                  <a:tabLst>
                    <a:tab pos="5671185" algn="l"/>
                  </a:tabLst>
                </a:pPr>
                <a:r>
                  <a:rPr lang="en-US" altLang="zh-CN" sz="2400" smtClean="0">
                    <a:solidFill>
                      <a:schemeClr val="tx1"/>
                    </a:solidFill>
                    <a:ea typeface="Times New Roman" panose="02020603050405020304" pitchFamily="18" charset="0"/>
                    <a:cs typeface="Times New Roman" panose="02020603050405020304" pitchFamily="18" charset="0"/>
                  </a:rPr>
                  <a:t>CH</a:t>
                </a:r>
                <a:r>
                  <a:rPr lang="en-US" altLang="zh-CN" sz="2400" baseline="-25000">
                    <a:solidFill>
                      <a:schemeClr val="tx1"/>
                    </a:solidFill>
                    <a:ea typeface="Times New Roman" panose="02020603050405020304" pitchFamily="18" charset="0"/>
                    <a:cs typeface="Times New Roman" panose="02020603050405020304" pitchFamily="18" charset="0"/>
                  </a:rPr>
                  <a:t>2</a:t>
                </a:r>
                <a14:m>
                  <m:oMath xmlns:m="http://schemas.openxmlformats.org/officeDocument/2006/math">
                    <m:f>
                      <m:fPr>
                        <m:ctrlPr>
                          <a:rPr lang="zh-CN" altLang="zh-CN" sz="24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400"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sz="2400">
                                <a:solidFill>
                                  <a:schemeClr val="tx1"/>
                                </a:solidFill>
                                <a:latin typeface="Cambria Math" panose="02040503050406030204" pitchFamily="18" charset="0"/>
                                <a:cs typeface="Times New Roman" panose="02020603050405020304" pitchFamily="18" charset="0"/>
                              </a:rPr>
                              <m:t>      </m:t>
                            </m:r>
                          </m:e>
                        </m:bar>
                      </m:num>
                      <m:den>
                        <m:r>
                          <m:rPr>
                            <m:nor/>
                          </m:rPr>
                          <a:rPr lang="en-US" altLang="zh-CN" sz="2400">
                            <a:solidFill>
                              <a:schemeClr val="tx1"/>
                            </a:solidFill>
                            <a:latin typeface="Cambria Math" panose="02040503050406030204" pitchFamily="18" charset="0"/>
                            <a:cs typeface="Times New Roman" panose="02020603050405020304" pitchFamily="18" charset="0"/>
                          </a:rPr>
                          <m:t> </m:t>
                        </m:r>
                      </m:den>
                    </m:f>
                  </m:oMath>
                </a14:m>
                <a:r>
                  <a:rPr lang="en-US" altLang="zh-CN" sz="2400">
                    <a:solidFill>
                      <a:schemeClr val="tx1"/>
                    </a:solidFill>
                    <a:ea typeface="Times New Roman" panose="02020603050405020304" pitchFamily="18" charset="0"/>
                    <a:cs typeface="Times New Roman" panose="02020603050405020304" pitchFamily="18" charset="0"/>
                  </a:rPr>
                  <a:t>C</a:t>
                </a:r>
                <a:r>
                  <a:rPr lang="en-US" altLang="zh-CN" sz="2400">
                    <a:solidFill>
                      <a:schemeClr val="tx1"/>
                    </a:solidFill>
                    <a:latin typeface="楷体" panose="02010609060101010101" pitchFamily="49" charset="-122"/>
                    <a:cs typeface="Times New Roman" panose="02020603050405020304" pitchFamily="18" charset="0"/>
                  </a:rPr>
                  <a:t>（</a:t>
                </a:r>
                <a:r>
                  <a:rPr lang="en-US" altLang="zh-CN" sz="2400">
                    <a:solidFill>
                      <a:schemeClr val="tx1"/>
                    </a:solidFill>
                    <a:ea typeface="Times New Roman" panose="02020603050405020304" pitchFamily="18" charset="0"/>
                    <a:cs typeface="Times New Roman" panose="02020603050405020304" pitchFamily="18" charset="0"/>
                  </a:rPr>
                  <a:t>CH</a:t>
                </a:r>
                <a:r>
                  <a:rPr lang="en-US" altLang="zh-CN" sz="2400" baseline="-25000">
                    <a:solidFill>
                      <a:schemeClr val="tx1"/>
                    </a:solidFill>
                    <a:ea typeface="Times New Roman" panose="02020603050405020304" pitchFamily="18" charset="0"/>
                    <a:cs typeface="Times New Roman" panose="02020603050405020304" pitchFamily="18" charset="0"/>
                  </a:rPr>
                  <a:t>3</a:t>
                </a:r>
                <a:r>
                  <a:rPr lang="en-US" altLang="zh-CN" sz="2400">
                    <a:solidFill>
                      <a:schemeClr val="tx1"/>
                    </a:solidFill>
                    <a:latin typeface="楷体" panose="02010609060101010101" pitchFamily="49" charset="-122"/>
                    <a:cs typeface="Times New Roman" panose="02020603050405020304" pitchFamily="18" charset="0"/>
                  </a:rPr>
                  <a:t>）—</a:t>
                </a:r>
                <a:r>
                  <a:rPr lang="en-US" altLang="zh-CN" sz="2400">
                    <a:solidFill>
                      <a:schemeClr val="tx1"/>
                    </a:solidFill>
                    <a:ea typeface="Times New Roman" panose="02020603050405020304" pitchFamily="18" charset="0"/>
                    <a:cs typeface="Times New Roman" panose="02020603050405020304" pitchFamily="18" charset="0"/>
                  </a:rPr>
                  <a:t>COOH</a:t>
                </a:r>
                <a:endParaRPr lang="zh-CN" altLang="zh-CN" sz="1400">
                  <a:solidFill>
                    <a:schemeClr val="tx1"/>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1467277" y="4718846"/>
                <a:ext cx="3807453" cy="763414"/>
              </a:xfrm>
              <a:prstGeom prst="rect">
                <a:avLst/>
              </a:prstGeom>
              <a:blipFill rotWithShape="1">
                <a:blip r:embed="rId4"/>
                <a:stretch>
                  <a:fillRect l="-11" t="-21" r="11" b="-27991"/>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486525"/>
            <a:ext cx="11485848" cy="254601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相对分子质量的确定方法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）标态密度法：根据标准状况下气体的密度求算相对分子质量。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）相对密度法：根据气体</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相对于气体</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的相对密度求算该气体的相对分子质量。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）质谱法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3070870" y="692696"/>
            <a:ext cx="6097080" cy="758104"/>
          </a:xfrm>
          <a:prstGeom prst="rect">
            <a:avLst/>
          </a:prstGeom>
        </p:spPr>
      </p:pic>
      <p:pic>
        <p:nvPicPr>
          <p:cNvPr id="7" name="图片 6" descr="YTImage情境w.eps&amp;31&amp;1-1$"/>
          <p:cNvPicPr/>
          <p:nvPr/>
        </p:nvPicPr>
        <p:blipFill>
          <a:blip r:embed="rId2" cstate="print">
            <a:extLst>
              <a:ext uri="{28A0092B-C50C-407E-A947-70E740481C1C}">
                <a14:useLocalDpi xmlns:a14="http://schemas.microsoft.com/office/drawing/2010/main" val="0"/>
              </a:ext>
            </a:extLst>
          </a:blip>
          <a:stretch>
            <a:fillRect/>
          </a:stretch>
        </p:blipFill>
        <p:spPr>
          <a:xfrm>
            <a:off x="348458" y="1628800"/>
            <a:ext cx="914400" cy="40068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6445"/>
            <a:ext cx="11485848" cy="1786836"/>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蒸气的密度是相同状况下氢气密度的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倍，已知该烃中的碳、氢元素质量比为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）该烃的相对分子质量为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典例.eps&amp;32&amp;1-1$"/>
          <p:cNvPicPr/>
          <p:nvPr/>
        </p:nvPicPr>
        <p:blipFill>
          <a:blip r:embed="rId1" cstate="print">
            <a:extLst>
              <a:ext uri="{28A0092B-C50C-407E-A947-70E740481C1C}">
                <a14:useLocalDpi xmlns:a14="http://schemas.microsoft.com/office/drawing/2010/main" val="0"/>
              </a:ext>
            </a:extLst>
          </a:blip>
          <a:stretch>
            <a:fillRect/>
          </a:stretch>
        </p:blipFill>
        <p:spPr>
          <a:xfrm>
            <a:off x="406574" y="908720"/>
            <a:ext cx="1062990" cy="403860"/>
          </a:xfrm>
          <a:prstGeom prst="rect">
            <a:avLst/>
          </a:prstGeom>
        </p:spPr>
      </p:pic>
      <p:pic>
        <p:nvPicPr>
          <p:cNvPr id="4" name="图片 3" descr="YTImage24解析.eps&amp;33&amp;1-1$"/>
          <p:cNvPicPr/>
          <p:nvPr/>
        </p:nvPicPr>
        <p:blipFill>
          <a:blip r:embed="rId2">
            <a:extLst>
              <a:ext uri="{28A0092B-C50C-407E-A947-70E740481C1C}">
                <a14:useLocalDpi xmlns:a14="http://schemas.microsoft.com/office/drawing/2010/main" val="0"/>
              </a:ext>
            </a:extLst>
          </a:blip>
          <a:stretch>
            <a:fillRect/>
          </a:stretch>
        </p:blipFill>
        <p:spPr>
          <a:xfrm>
            <a:off x="470051" y="2631659"/>
            <a:ext cx="944635" cy="365293"/>
          </a:xfrm>
          <a:prstGeom prst="rect">
            <a:avLst/>
          </a:prstGeom>
        </p:spPr>
      </p:pic>
      <p:sp>
        <p:nvSpPr>
          <p:cNvPr id="2" name="矩形 1"/>
          <p:cNvSpPr/>
          <p:nvPr/>
        </p:nvSpPr>
        <p:spPr>
          <a:xfrm>
            <a:off x="389322" y="2444695"/>
            <a:ext cx="11457380" cy="1200329"/>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已知</a:t>
            </a:r>
            <a:r>
              <a:rPr lang="zh-CN" altLang="zh-CN" sz="2400">
                <a:solidFill>
                  <a:srgbClr val="000000"/>
                </a:solidFill>
                <a:ea typeface="楷体" panose="02010609060101010101" pitchFamily="49" charset="-122"/>
                <a:cs typeface="Times New Roman" panose="02020603050405020304" pitchFamily="18" charset="0"/>
              </a:rPr>
              <a:t>烃</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蒸气的密度是相同状况下氢气密度的</a:t>
            </a:r>
            <a:r>
              <a:rPr lang="en-US" altLang="zh-CN" sz="2400">
                <a:solidFill>
                  <a:srgbClr val="000000"/>
                </a:solidFill>
                <a:cs typeface="Times New Roman" panose="02020603050405020304" pitchFamily="18" charset="0"/>
              </a:rPr>
              <a:t>36</a:t>
            </a:r>
            <a:r>
              <a:rPr lang="zh-CN" altLang="zh-CN" sz="2400">
                <a:solidFill>
                  <a:srgbClr val="000000"/>
                </a:solidFill>
                <a:ea typeface="楷体" panose="02010609060101010101" pitchFamily="49" charset="-122"/>
                <a:cs typeface="Times New Roman" panose="02020603050405020304" pitchFamily="18" charset="0"/>
              </a:rPr>
              <a:t>倍，则烃</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的摩尔质量为</a:t>
            </a:r>
            <a:r>
              <a:rPr lang="en-US" altLang="zh-CN" sz="2400">
                <a:solidFill>
                  <a:srgbClr val="000000"/>
                </a:solidFill>
                <a:cs typeface="Times New Roman" panose="02020603050405020304" pitchFamily="18" charset="0"/>
              </a:rPr>
              <a:t>36</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2</a:t>
            </a:r>
            <a:r>
              <a:rPr lang="en-US" altLang="zh-CN" sz="2400">
                <a:solidFill>
                  <a:srgbClr val="000000"/>
                </a:solidFill>
                <a:ea typeface="Times New Roman" panose="02020603050405020304" pitchFamily="18" charset="0"/>
                <a:cs typeface="Times New Roman" panose="02020603050405020304" pitchFamily="18" charset="0"/>
              </a:rPr>
              <a:t> </a:t>
            </a:r>
            <a:r>
              <a:rPr lang="en-US" altLang="zh-CN" sz="2400">
                <a:solidFill>
                  <a:srgbClr val="000000"/>
                </a:solidFill>
                <a:cs typeface="Times New Roman" panose="02020603050405020304" pitchFamily="18" charset="0"/>
              </a:rPr>
              <a:t>g</a:t>
            </a:r>
            <a:r>
              <a:rPr lang="en-US" altLang="zh-CN" sz="2400">
                <a:solidFill>
                  <a:srgbClr val="000000"/>
                </a:solidFill>
                <a:ea typeface="Times New Roman" panose="02020603050405020304" pitchFamily="18" charset="0"/>
                <a:cs typeface="Times New Roman" panose="02020603050405020304" pitchFamily="18" charset="0"/>
              </a:rPr>
              <a:t>∙</a:t>
            </a:r>
            <a:r>
              <a:rPr lang="en-US" altLang="zh-CN" sz="2400">
                <a:solidFill>
                  <a:srgbClr val="000000"/>
                </a:solidFill>
                <a:cs typeface="Times New Roman" panose="02020603050405020304" pitchFamily="18" charset="0"/>
              </a:rPr>
              <a:t>mol</a:t>
            </a:r>
            <a:r>
              <a:rPr lang="zh-CN" altLang="zh-CN" sz="2400" baseline="30000">
                <a:solidFill>
                  <a:srgbClr val="000000"/>
                </a:solidFill>
                <a:cs typeface="Times New Roman" panose="02020603050405020304" pitchFamily="18" charset="0"/>
              </a:rPr>
              <a:t>－</a:t>
            </a:r>
            <a:r>
              <a:rPr lang="en-US" altLang="zh-CN" sz="2400" baseline="30000">
                <a:solidFill>
                  <a:srgbClr val="000000"/>
                </a:solidFill>
                <a:ea typeface="Times New Roman" panose="02020603050405020304" pitchFamily="18" charset="0"/>
                <a:cs typeface="Times New Roman" panose="02020603050405020304" pitchFamily="18" charset="0"/>
              </a:rPr>
              <a:t>1</a:t>
            </a:r>
            <a:r>
              <a:rPr lang="zh-CN" altLang="zh-CN" sz="2400">
                <a:solidFill>
                  <a:srgbClr val="000000"/>
                </a:solidFill>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72 g∙mol</a:t>
            </a:r>
            <a:r>
              <a:rPr lang="zh-CN" altLang="zh-CN" sz="2400" baseline="30000">
                <a:solidFill>
                  <a:srgbClr val="000000"/>
                </a:solidFill>
                <a:cs typeface="Times New Roman" panose="02020603050405020304" pitchFamily="18" charset="0"/>
              </a:rPr>
              <a:t>－</a:t>
            </a:r>
            <a:r>
              <a:rPr lang="en-US" altLang="zh-CN" sz="2400" baseline="30000">
                <a:solidFill>
                  <a:srgbClr val="000000"/>
                </a:solidFill>
                <a:ea typeface="Times New Roman" panose="02020603050405020304" pitchFamily="18" charset="0"/>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，所以该烃的相对分子质量为</a:t>
            </a:r>
            <a:r>
              <a:rPr lang="en-US" altLang="zh-CN" sz="2400">
                <a:solidFill>
                  <a:srgbClr val="000000"/>
                </a:solidFill>
                <a:ea typeface="Times New Roman" panose="02020603050405020304" pitchFamily="18" charset="0"/>
                <a:cs typeface="Times New Roman" panose="02020603050405020304" pitchFamily="18" charset="0"/>
              </a:rPr>
              <a:t>72</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400">
              <a:cs typeface="Times New Roman" panose="02020603050405020304" pitchFamily="18" charset="0"/>
            </a:endParaRPr>
          </a:p>
        </p:txBody>
      </p:sp>
      <p:pic>
        <p:nvPicPr>
          <p:cNvPr id="6" name="图片 5" descr="YTImage24答案.eps&amp;34&amp;1-1$"/>
          <p:cNvPicPr/>
          <p:nvPr/>
        </p:nvPicPr>
        <p:blipFill>
          <a:blip r:embed="rId3">
            <a:extLst>
              <a:ext uri="{28A0092B-C50C-407E-A947-70E740481C1C}">
                <a14:useLocalDpi xmlns:a14="http://schemas.microsoft.com/office/drawing/2010/main" val="0"/>
              </a:ext>
            </a:extLst>
          </a:blip>
          <a:stretch>
            <a:fillRect/>
          </a:stretch>
        </p:blipFill>
        <p:spPr>
          <a:xfrm>
            <a:off x="470051" y="3893585"/>
            <a:ext cx="967105" cy="344805"/>
          </a:xfrm>
          <a:prstGeom prst="rect">
            <a:avLst/>
          </a:prstGeom>
        </p:spPr>
      </p:pic>
      <p:sp>
        <p:nvSpPr>
          <p:cNvPr id="7" name="矩形 6"/>
          <p:cNvSpPr/>
          <p:nvPr/>
        </p:nvSpPr>
        <p:spPr>
          <a:xfrm>
            <a:off x="1558702" y="3742821"/>
            <a:ext cx="801823"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72</a:t>
            </a:r>
            <a:r>
              <a:rPr lang="en-US" altLang="zh-CN" sz="2400">
                <a:solidFill>
                  <a:srgbClr val="000000"/>
                </a:solidFill>
                <a:latin typeface="楷体" panose="02010609060101010101" pitchFamily="49" charset="-122"/>
                <a:cs typeface="Times New Roman" panose="02020603050405020304" pitchFamily="18" charset="0"/>
              </a:rPr>
              <a:t>　</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6445"/>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）该烃的分子式为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33&amp;1-1$"/>
          <p:cNvPicPr/>
          <p:nvPr/>
        </p:nvPicPr>
        <p:blipFill>
          <a:blip r:embed="rId1">
            <a:extLst>
              <a:ext uri="{28A0092B-C50C-407E-A947-70E740481C1C}">
                <a14:useLocalDpi xmlns:a14="http://schemas.microsoft.com/office/drawing/2010/main" val="0"/>
              </a:ext>
            </a:extLst>
          </a:blip>
          <a:stretch>
            <a:fillRect/>
          </a:stretch>
        </p:blipFill>
        <p:spPr>
          <a:xfrm>
            <a:off x="360854" y="1484784"/>
            <a:ext cx="1013460" cy="361315"/>
          </a:xfrm>
          <a:prstGeom prst="rect">
            <a:avLst/>
          </a:prstGeom>
        </p:spPr>
      </p:pic>
      <mc:AlternateContent xmlns:mc="http://schemas.openxmlformats.org/markup-compatibility/2006">
        <mc:Choice xmlns:a14="http://schemas.microsoft.com/office/drawing/2010/main" Requires="a14">
          <p:sp>
            <p:nvSpPr>
              <p:cNvPr id="2" name="矩形 1"/>
              <p:cNvSpPr/>
              <p:nvPr/>
            </p:nvSpPr>
            <p:spPr>
              <a:xfrm>
                <a:off x="406574" y="1268760"/>
                <a:ext cx="11440128" cy="2469650"/>
              </a:xfrm>
              <a:prstGeom prst="rect">
                <a:avLst/>
              </a:prstGeom>
            </p:spPr>
            <p:txBody>
              <a:bodyPr wrap="square">
                <a:spAutoFit/>
              </a:bodyPr>
              <a:lstStyle/>
              <a:p>
                <a:pPr algn="just">
                  <a:lnSpc>
                    <a:spcPct val="150000"/>
                  </a:lnSpc>
                  <a:spcAft>
                    <a:spcPts val="800"/>
                  </a:spcAft>
                  <a:tabLst>
                    <a:tab pos="5671185" algn="l"/>
                  </a:tabLs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已知</a:t>
                </a:r>
                <a:r>
                  <a:rPr lang="zh-CN" altLang="zh-CN" sz="2400">
                    <a:solidFill>
                      <a:srgbClr val="000000"/>
                    </a:solidFill>
                    <a:ea typeface="楷体" panose="02010609060101010101" pitchFamily="49" charset="-122"/>
                    <a:cs typeface="Times New Roman" panose="02020603050405020304" pitchFamily="18" charset="0"/>
                  </a:rPr>
                  <a:t>烃</a:t>
                </a:r>
                <a:r>
                  <a:rPr lang="en-US" altLang="zh-CN" sz="2400">
                    <a:solidFill>
                      <a:srgbClr val="000000"/>
                    </a:solidFill>
                    <a:ea typeface="Times New Roman" panose="02020603050405020304" pitchFamily="18" charset="0"/>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分子中碳、氢元素的质量比为</a:t>
                </a:r>
                <a:r>
                  <a:rPr lang="en-US" altLang="zh-CN" sz="2400">
                    <a:solidFill>
                      <a:srgbClr val="000000"/>
                    </a:solidFill>
                    <a:ea typeface="Times New Roman" panose="02020603050405020304" pitchFamily="18" charset="0"/>
                    <a:cs typeface="Times New Roman" panose="02020603050405020304" pitchFamily="18" charset="0"/>
                  </a:rPr>
                  <a:t>5</a:t>
                </a:r>
                <a:r>
                  <a:rPr lang="zh-CN" altLang="zh-CN" sz="2400">
                    <a:solidFill>
                      <a:srgbClr val="000000"/>
                    </a:solidFill>
                    <a:cs typeface="宋体" panose="02010600030101010101" pitchFamily="2" charset="-122"/>
                  </a:rPr>
                  <a:t>∶</a:t>
                </a:r>
                <a:r>
                  <a:rPr lang="en-US" altLang="zh-CN" sz="2400">
                    <a:solidFill>
                      <a:srgbClr val="000000"/>
                    </a:solidFill>
                    <a:ea typeface="Times New Roman" panose="02020603050405020304" pitchFamily="18" charset="0"/>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1 mol</a:t>
                </a:r>
                <a:r>
                  <a:rPr lang="zh-CN" altLang="zh-CN" sz="2400">
                    <a:solidFill>
                      <a:srgbClr val="000000"/>
                    </a:solidFill>
                    <a:ea typeface="楷体" panose="02010609060101010101" pitchFamily="49" charset="-122"/>
                    <a:cs typeface="Times New Roman" panose="02020603050405020304" pitchFamily="18" charset="0"/>
                  </a:rPr>
                  <a:t>烃</a:t>
                </a:r>
                <a:r>
                  <a:rPr lang="en-US" altLang="zh-CN" sz="2400">
                    <a:solidFill>
                      <a:srgbClr val="000000"/>
                    </a:solidFill>
                    <a:ea typeface="Times New Roman" panose="02020603050405020304" pitchFamily="18" charset="0"/>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的质量为</a:t>
                </a:r>
                <a:r>
                  <a:rPr lang="en-US" altLang="zh-CN" sz="2400">
                    <a:solidFill>
                      <a:srgbClr val="000000"/>
                    </a:solidFill>
                    <a:ea typeface="Times New Roman" panose="02020603050405020304" pitchFamily="18" charset="0"/>
                    <a:cs typeface="Times New Roman" panose="02020603050405020304" pitchFamily="18" charset="0"/>
                  </a:rPr>
                  <a:t>72 g</a:t>
                </a:r>
                <a:r>
                  <a:rPr lang="zh-CN" altLang="zh-CN" sz="2400">
                    <a:solidFill>
                      <a:srgbClr val="000000"/>
                    </a:solidFill>
                    <a:ea typeface="楷体" panose="02010609060101010101" pitchFamily="49" charset="-122"/>
                    <a:cs typeface="Times New Roman" panose="02020603050405020304" pitchFamily="18" charset="0"/>
                  </a:rPr>
                  <a:t>，则</a:t>
                </a:r>
                <a:r>
                  <a:rPr lang="en-US" altLang="zh-CN" sz="2400">
                    <a:solidFill>
                      <a:srgbClr val="000000"/>
                    </a:solidFill>
                    <a:ea typeface="Times New Roman" panose="02020603050405020304" pitchFamily="18" charset="0"/>
                    <a:cs typeface="Times New Roman" panose="02020603050405020304" pitchFamily="18" charset="0"/>
                  </a:rPr>
                  <a:t>1 mol</a:t>
                </a:r>
                <a:r>
                  <a:rPr lang="zh-CN" altLang="zh-CN" sz="2400">
                    <a:solidFill>
                      <a:srgbClr val="000000"/>
                    </a:solidFill>
                    <a:ea typeface="楷体" panose="02010609060101010101" pitchFamily="49" charset="-122"/>
                    <a:cs typeface="Times New Roman" panose="02020603050405020304" pitchFamily="18" charset="0"/>
                  </a:rPr>
                  <a:t>烃</a:t>
                </a:r>
                <a:r>
                  <a:rPr lang="en-US" altLang="zh-CN" sz="2400">
                    <a:solidFill>
                      <a:srgbClr val="000000"/>
                    </a:solidFill>
                    <a:ea typeface="Times New Roman" panose="02020603050405020304" pitchFamily="18" charset="0"/>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分子中</a:t>
                </a:r>
                <a:r>
                  <a:rPr lang="en-US" altLang="zh-CN" sz="2400">
                    <a:solidFill>
                      <a:srgbClr val="000000"/>
                    </a:solidFill>
                    <a:ea typeface="Times New Roman" panose="02020603050405020304" pitchFamily="18" charset="0"/>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原子的物质的量为</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𝟕𝟐</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a:rPr lang="en-US"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m:t>
                        </m:r>
                      </m:num>
                      <m:den>
                        <m:r>
                          <a:rPr lang="en-US" altLang="zh-CN" sz="2400" i="1">
                            <a:solidFill>
                              <a:srgbClr val="000000"/>
                            </a:solidFill>
                            <a:latin typeface="Cambria Math" panose="02040503050406030204" pitchFamily="18" charset="0"/>
                            <a:cs typeface="Times New Roman" panose="02020603050405020304" pitchFamily="18" charset="0"/>
                          </a:rPr>
                          <m:t>𝟏𝟐</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𝐦𝐨</m:t>
                        </m:r>
                        <m:sSup>
                          <m:sSup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𝐥</m:t>
                            </m:r>
                          </m:e>
                          <m:sup>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up>
                        </m:sSup>
                        <m:r>
                          <a:rPr lang="en-US" altLang="zh-CN" sz="2400" i="1">
                            <a:solidFill>
                              <a:srgbClr val="000000"/>
                            </a:solidFill>
                            <a:latin typeface="Cambria Math" panose="02040503050406030204" pitchFamily="18" charset="0"/>
                            <a:cs typeface="Times New Roman" panose="02020603050405020304" pitchFamily="18" charset="0"/>
                          </a:rPr>
                          <m:t>×</m:t>
                        </m:r>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r>
                          <m:rPr>
                            <m:nor/>
                          </m:rPr>
                          <a:rPr lang="zh-CN" altLang="zh-CN" sz="2400">
                            <a:solidFill>
                              <a:srgbClr val="000000"/>
                            </a:solidFill>
                            <a:latin typeface="Cambria Math" panose="02040503050406030204" pitchFamily="18" charset="0"/>
                            <a:cs typeface="Times New Roman" panose="02020603050405020304" pitchFamily="18" charset="0"/>
                          </a:rPr>
                          <m:t>）</m:t>
                        </m:r>
                      </m:den>
                    </m:f>
                  </m:oMath>
                </a14:m>
                <a:r>
                  <a:rPr lang="zh-CN" altLang="zh-CN" sz="2400">
                    <a:solidFill>
                      <a:srgbClr val="000000"/>
                    </a:solidFill>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5 mol</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H</a:t>
                </a:r>
                <a:r>
                  <a:rPr lang="zh-CN" altLang="zh-CN" sz="2400">
                    <a:solidFill>
                      <a:srgbClr val="000000"/>
                    </a:solidFill>
                    <a:ea typeface="楷体" panose="02010609060101010101" pitchFamily="49" charset="-122"/>
                    <a:cs typeface="Times New Roman" panose="02020603050405020304" pitchFamily="18" charset="0"/>
                  </a:rPr>
                  <a:t>原子的物质的量为</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𝟕𝟐</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a:rPr lang="en-US"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𝟏</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𝐦𝐨</m:t>
                        </m:r>
                        <m:sSup>
                          <m:sSupPr>
                            <m:ctrlPr>
                              <a:rPr lang="zh-CN" altLang="zh-CN" sz="2400" i="1">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𝐥</m:t>
                            </m:r>
                          </m:e>
                          <m:sup>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up>
                        </m:sSup>
                        <m:r>
                          <a:rPr lang="en-US" altLang="zh-CN" sz="2400" i="1">
                            <a:solidFill>
                              <a:srgbClr val="000000"/>
                            </a:solidFill>
                            <a:latin typeface="Cambria Math" panose="02040503050406030204" pitchFamily="18" charset="0"/>
                            <a:cs typeface="Times New Roman" panose="02020603050405020304" pitchFamily="18" charset="0"/>
                          </a:rPr>
                          <m:t>×</m:t>
                        </m:r>
                        <m:r>
                          <m:rPr>
                            <m:nor/>
                          </m:rPr>
                          <a:rPr lang="zh-CN"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r>
                          <m:rPr>
                            <m:nor/>
                          </m:rPr>
                          <a:rPr lang="zh-CN" altLang="zh-CN" sz="2400">
                            <a:solidFill>
                              <a:srgbClr val="000000"/>
                            </a:solidFill>
                            <a:latin typeface="Cambria Math" panose="02040503050406030204" pitchFamily="18" charset="0"/>
                            <a:cs typeface="Times New Roman" panose="02020603050405020304" pitchFamily="18" charset="0"/>
                          </a:rPr>
                          <m:t>）</m:t>
                        </m:r>
                      </m:den>
                    </m:f>
                  </m:oMath>
                </a14:m>
                <a:r>
                  <a:rPr lang="zh-CN" altLang="zh-CN" sz="2400">
                    <a:solidFill>
                      <a:srgbClr val="000000"/>
                    </a:solidFill>
                    <a:cs typeface="Times New Roman" panose="02020603050405020304" pitchFamily="18" charset="0"/>
                  </a:rPr>
                  <a:t>＝</a:t>
                </a:r>
                <a:r>
                  <a:rPr lang="en-US" altLang="zh-CN" sz="2400">
                    <a:solidFill>
                      <a:srgbClr val="000000"/>
                    </a:solidFill>
                    <a:ea typeface="Times New Roman" panose="02020603050405020304" pitchFamily="18" charset="0"/>
                    <a:cs typeface="Times New Roman" panose="02020603050405020304" pitchFamily="18" charset="0"/>
                  </a:rPr>
                  <a:t>12 mol</a:t>
                </a:r>
                <a:r>
                  <a:rPr lang="zh-CN" altLang="zh-CN" sz="2400">
                    <a:solidFill>
                      <a:srgbClr val="000000"/>
                    </a:solidFill>
                    <a:ea typeface="楷体" panose="02010609060101010101" pitchFamily="49" charset="-122"/>
                    <a:cs typeface="Times New Roman" panose="02020603050405020304" pitchFamily="18" charset="0"/>
                  </a:rPr>
                  <a:t>，则烃</a:t>
                </a:r>
                <a:r>
                  <a:rPr lang="en-US" altLang="zh-CN" sz="2400">
                    <a:solidFill>
                      <a:srgbClr val="000000"/>
                    </a:solidFill>
                    <a:ea typeface="Times New Roman" panose="02020603050405020304" pitchFamily="18" charset="0"/>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的分子式为</a:t>
                </a:r>
                <a:r>
                  <a:rPr lang="en-US" altLang="zh-CN" sz="2400">
                    <a:solidFill>
                      <a:srgbClr val="000000"/>
                    </a:solidFill>
                    <a:ea typeface="Times New Roman" panose="02020603050405020304" pitchFamily="18" charset="0"/>
                    <a:cs typeface="Times New Roman" panose="02020603050405020304" pitchFamily="18" charset="0"/>
                  </a:rPr>
                  <a:t>C</a:t>
                </a:r>
                <a:r>
                  <a:rPr lang="en-US" altLang="zh-CN" sz="2400" baseline="-25000">
                    <a:solidFill>
                      <a:srgbClr val="000000"/>
                    </a:solidFill>
                    <a:ea typeface="Times New Roman" panose="02020603050405020304" pitchFamily="18" charset="0"/>
                    <a:cs typeface="Times New Roman" panose="02020603050405020304" pitchFamily="18" charset="0"/>
                  </a:rPr>
                  <a:t>5</a:t>
                </a:r>
                <a:r>
                  <a:rPr lang="en-US" altLang="zh-CN" sz="2400">
                    <a:solidFill>
                      <a:srgbClr val="000000"/>
                    </a:solidFill>
                    <a:ea typeface="Times New Roman" panose="02020603050405020304" pitchFamily="18" charset="0"/>
                    <a:cs typeface="Times New Roman" panose="02020603050405020304" pitchFamily="18" charset="0"/>
                  </a:rPr>
                  <a:t>H</a:t>
                </a:r>
                <a:r>
                  <a:rPr lang="en-US" altLang="zh-CN" sz="2400" baseline="-25000">
                    <a:solidFill>
                      <a:srgbClr val="000000"/>
                    </a:solidFill>
                    <a:ea typeface="Times New Roman" panose="02020603050405020304" pitchFamily="18" charset="0"/>
                    <a:cs typeface="Times New Roman" panose="02020603050405020304" pitchFamily="18" charset="0"/>
                  </a:rPr>
                  <a:t>12</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400">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406574" y="1268760"/>
                <a:ext cx="11440128" cy="2469650"/>
              </a:xfrm>
              <a:prstGeom prst="rect">
                <a:avLst/>
              </a:prstGeom>
              <a:blipFill rotWithShape="1">
                <a:blip r:embed="rId2"/>
                <a:stretch>
                  <a:fillRect l="-2" t="-1" r="1" b="7"/>
                </a:stretch>
              </a:blipFill>
            </p:spPr>
            <p:txBody>
              <a:bodyPr/>
              <a:lstStyle/>
              <a:p>
                <a:r>
                  <a:rPr lang="zh-CN" altLang="en-US">
                    <a:noFill/>
                  </a:rPr>
                  <a:t> </a:t>
                </a:r>
              </a:p>
            </p:txBody>
          </p:sp>
        </mc:Fallback>
      </mc:AlternateContent>
      <p:pic>
        <p:nvPicPr>
          <p:cNvPr id="5" name="图片 4" descr="YTImage24答案.eps&amp;34&amp;1-1$"/>
          <p:cNvPicPr/>
          <p:nvPr/>
        </p:nvPicPr>
        <p:blipFill>
          <a:blip r:embed="rId3">
            <a:extLst>
              <a:ext uri="{28A0092B-C50C-407E-A947-70E740481C1C}">
                <a14:useLocalDpi xmlns:a14="http://schemas.microsoft.com/office/drawing/2010/main" val="0"/>
              </a:ext>
            </a:extLst>
          </a:blip>
          <a:stretch>
            <a:fillRect/>
          </a:stretch>
        </p:blipFill>
        <p:spPr>
          <a:xfrm>
            <a:off x="399908" y="3900233"/>
            <a:ext cx="967105" cy="344805"/>
          </a:xfrm>
          <a:prstGeom prst="rect">
            <a:avLst/>
          </a:prstGeom>
        </p:spPr>
      </p:pic>
      <p:sp>
        <p:nvSpPr>
          <p:cNvPr id="6" name="矩形 5"/>
          <p:cNvSpPr/>
          <p:nvPr/>
        </p:nvSpPr>
        <p:spPr>
          <a:xfrm>
            <a:off x="1558702" y="3738410"/>
            <a:ext cx="1263487"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C</a:t>
            </a:r>
            <a:r>
              <a:rPr lang="en-US" altLang="zh-CN" sz="2400" baseline="-25000">
                <a:solidFill>
                  <a:srgbClr val="000000"/>
                </a:solidFill>
                <a:ea typeface="Times New Roman" panose="02020603050405020304" pitchFamily="18" charset="0"/>
                <a:cs typeface="Times New Roman" panose="02020603050405020304" pitchFamily="18" charset="0"/>
              </a:rPr>
              <a:t>5</a:t>
            </a:r>
            <a:r>
              <a:rPr lang="en-US" altLang="zh-CN" sz="2400">
                <a:solidFill>
                  <a:srgbClr val="000000"/>
                </a:solidFill>
                <a:ea typeface="Times New Roman" panose="02020603050405020304" pitchFamily="18" charset="0"/>
                <a:cs typeface="Times New Roman" panose="02020603050405020304" pitchFamily="18" charset="0"/>
              </a:rPr>
              <a:t>H</a:t>
            </a:r>
            <a:r>
              <a:rPr lang="en-US" altLang="zh-CN" sz="2400" baseline="-25000">
                <a:solidFill>
                  <a:srgbClr val="000000"/>
                </a:solidFill>
                <a:ea typeface="Times New Roman" panose="02020603050405020304" pitchFamily="18" charset="0"/>
                <a:cs typeface="Times New Roman" panose="02020603050405020304" pitchFamily="18" charset="0"/>
              </a:rPr>
              <a:t>12</a:t>
            </a:r>
            <a:r>
              <a:rPr lang="en-US" altLang="zh-CN" sz="2400">
                <a:solidFill>
                  <a:srgbClr val="000000"/>
                </a:solidFill>
                <a:latin typeface="楷体" panose="02010609060101010101" pitchFamily="49" charset="-122"/>
                <a:cs typeface="Times New Roman" panose="02020603050405020304" pitchFamily="18" charset="0"/>
              </a:rPr>
              <a:t>　</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6445"/>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）该烃的同分异构体有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解析.eps&amp;33&amp;1-1$"/>
          <p:cNvPicPr/>
          <p:nvPr/>
        </p:nvPicPr>
        <p:blipFill>
          <a:blip r:embed="rId1">
            <a:extLst>
              <a:ext uri="{28A0092B-C50C-407E-A947-70E740481C1C}">
                <a14:useLocalDpi xmlns:a14="http://schemas.microsoft.com/office/drawing/2010/main" val="0"/>
              </a:ext>
            </a:extLst>
          </a:blip>
          <a:stretch>
            <a:fillRect/>
          </a:stretch>
        </p:blipFill>
        <p:spPr>
          <a:xfrm>
            <a:off x="360854" y="1484784"/>
            <a:ext cx="1013460" cy="361315"/>
          </a:xfrm>
          <a:prstGeom prst="rect">
            <a:avLst/>
          </a:prstGeom>
        </p:spPr>
      </p:pic>
      <p:sp>
        <p:nvSpPr>
          <p:cNvPr id="2" name="矩形 1"/>
          <p:cNvSpPr/>
          <p:nvPr/>
        </p:nvSpPr>
        <p:spPr>
          <a:xfrm>
            <a:off x="360854" y="1340768"/>
            <a:ext cx="11485848" cy="1232838"/>
          </a:xfrm>
          <a:prstGeom prst="rect">
            <a:avLst/>
          </a:prstGeom>
        </p:spPr>
        <p:txBody>
          <a:bodyPr wrap="square">
            <a:spAutoFit/>
          </a:bodyPr>
          <a:lstStyle/>
          <a:p>
            <a:pPr algn="just">
              <a:lnSpc>
                <a:spcPct val="150000"/>
              </a:lnSpc>
              <a:spcAft>
                <a:spcPts val="800"/>
              </a:spcAft>
              <a:tabLst>
                <a:tab pos="5671185" algn="l"/>
              </a:tabLs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根据</a:t>
            </a:r>
            <a:r>
              <a:rPr lang="zh-CN" altLang="zh-CN" sz="2400" dirty="0">
                <a:solidFill>
                  <a:srgbClr val="000000"/>
                </a:solidFill>
                <a:ea typeface="楷体" panose="02010609060101010101" pitchFamily="49" charset="-122"/>
                <a:cs typeface="Times New Roman" panose="02020603050405020304" pitchFamily="18" charset="0"/>
              </a:rPr>
              <a:t>戊烷的组成，其可能的同分异构体有</a:t>
            </a:r>
            <a:r>
              <a:rPr lang="en-US" altLang="zh-CN" sz="2400" dirty="0">
                <a:solidFill>
                  <a:srgbClr val="000000"/>
                </a:solidFill>
                <a:ea typeface="Times New Roman" panose="02020603050405020304" pitchFamily="18" charset="0"/>
                <a:cs typeface="Times New Roman" panose="02020603050405020304" pitchFamily="18" charset="0"/>
              </a:rPr>
              <a:t>CH</a:t>
            </a:r>
            <a:r>
              <a:rPr lang="en-US" altLang="zh-CN" sz="2400" baseline="-25000" dirty="0">
                <a:solidFill>
                  <a:srgbClr val="000000"/>
                </a:solidFill>
                <a:ea typeface="Times New Roman" panose="02020603050405020304" pitchFamily="18" charset="0"/>
                <a:cs typeface="Times New Roman" panose="02020603050405020304" pitchFamily="18" charset="0"/>
              </a:rPr>
              <a:t>3</a:t>
            </a:r>
            <a:r>
              <a:rPr lang="en-US" altLang="zh-CN" sz="2400" dirty="0">
                <a:solidFill>
                  <a:srgbClr val="000000"/>
                </a:solidFill>
                <a:ea typeface="Times New Roman" panose="02020603050405020304" pitchFamily="18" charset="0"/>
                <a:cs typeface="Times New Roman" panose="02020603050405020304" pitchFamily="18" charset="0"/>
              </a:rPr>
              <a:t>CH</a:t>
            </a:r>
            <a:r>
              <a:rPr lang="en-US" altLang="zh-CN" sz="2400" baseline="-25000" dirty="0">
                <a:solidFill>
                  <a:srgbClr val="000000"/>
                </a:solidFill>
                <a:ea typeface="Times New Roman" panose="02020603050405020304" pitchFamily="18" charset="0"/>
                <a:cs typeface="Times New Roman" panose="02020603050405020304" pitchFamily="18" charset="0"/>
              </a:rPr>
              <a:t>2</a:t>
            </a:r>
            <a:r>
              <a:rPr lang="en-US" altLang="zh-CN" sz="2400" dirty="0">
                <a:solidFill>
                  <a:srgbClr val="000000"/>
                </a:solidFill>
                <a:ea typeface="Times New Roman" panose="02020603050405020304" pitchFamily="18" charset="0"/>
                <a:cs typeface="Times New Roman" panose="02020603050405020304" pitchFamily="18" charset="0"/>
              </a:rPr>
              <a:t>CH</a:t>
            </a:r>
            <a:r>
              <a:rPr lang="en-US" altLang="zh-CN" sz="2400" baseline="-25000" dirty="0">
                <a:solidFill>
                  <a:srgbClr val="000000"/>
                </a:solidFill>
                <a:ea typeface="Times New Roman" panose="02020603050405020304" pitchFamily="18" charset="0"/>
                <a:cs typeface="Times New Roman" panose="02020603050405020304" pitchFamily="18" charset="0"/>
              </a:rPr>
              <a:t>2</a:t>
            </a:r>
            <a:r>
              <a:rPr lang="en-US" altLang="zh-CN" sz="2400" dirty="0">
                <a:solidFill>
                  <a:srgbClr val="000000"/>
                </a:solidFill>
                <a:ea typeface="Times New Roman" panose="02020603050405020304" pitchFamily="18" charset="0"/>
                <a:cs typeface="Times New Roman" panose="02020603050405020304" pitchFamily="18" charset="0"/>
              </a:rPr>
              <a:t>CH</a:t>
            </a:r>
            <a:r>
              <a:rPr lang="en-US" altLang="zh-CN" sz="2400" baseline="-25000" dirty="0">
                <a:solidFill>
                  <a:srgbClr val="000000"/>
                </a:solidFill>
                <a:ea typeface="Times New Roman" panose="02020603050405020304" pitchFamily="18" charset="0"/>
                <a:cs typeface="Times New Roman" panose="02020603050405020304" pitchFamily="18" charset="0"/>
              </a:rPr>
              <a:t>2</a:t>
            </a:r>
            <a:r>
              <a:rPr lang="en-US" altLang="zh-CN" sz="2400" dirty="0">
                <a:solidFill>
                  <a:srgbClr val="000000"/>
                </a:solidFill>
                <a:ea typeface="Times New Roman" panose="02020603050405020304" pitchFamily="18" charset="0"/>
                <a:cs typeface="Times New Roman" panose="02020603050405020304" pitchFamily="18" charset="0"/>
              </a:rPr>
              <a:t>CH</a:t>
            </a:r>
            <a:r>
              <a:rPr lang="en-US" altLang="zh-CN" sz="2400" baseline="-25000" dirty="0">
                <a:solidFill>
                  <a:srgbClr val="000000"/>
                </a:solidFill>
                <a:ea typeface="Times New Roman" panose="02020603050405020304" pitchFamily="18" charset="0"/>
                <a:cs typeface="Times New Roman" panose="02020603050405020304" pitchFamily="18" charset="0"/>
              </a:rPr>
              <a:t>3</a:t>
            </a:r>
            <a:r>
              <a:rPr lang="zh-CN" altLang="zh-CN" sz="2400" dirty="0">
                <a:solidFill>
                  <a:srgbClr val="000000"/>
                </a:solidFill>
                <a:ea typeface="楷体" panose="02010609060101010101" pitchFamily="49" charset="-122"/>
                <a:cs typeface="Times New Roman" panose="02020603050405020304" pitchFamily="18" charset="0"/>
              </a:rPr>
              <a:t>、</a:t>
            </a:r>
            <a:r>
              <a:rPr lang="en-US" altLang="zh-CN" sz="2400" dirty="0" smtClean="0">
                <a:solidFill>
                  <a:srgbClr val="000000"/>
                </a:solidFill>
                <a:ea typeface="Times New Roman" panose="02020603050405020304" pitchFamily="18" charset="0"/>
                <a:cs typeface="Times New Roman" panose="02020603050405020304" pitchFamily="18" charset="0"/>
              </a:rPr>
              <a:t>CH</a:t>
            </a:r>
            <a:r>
              <a:rPr lang="en-US" altLang="zh-CN" sz="2400" baseline="-25000" dirty="0" smtClean="0">
                <a:solidFill>
                  <a:srgbClr val="000000"/>
                </a:solidFill>
                <a:ea typeface="Times New Roman" panose="02020603050405020304" pitchFamily="18" charset="0"/>
                <a:cs typeface="Times New Roman" panose="02020603050405020304" pitchFamily="18" charset="0"/>
              </a:rPr>
              <a:t>3</a:t>
            </a:r>
            <a:r>
              <a:rPr lang="en-US" altLang="zh-CN" sz="2400" dirty="0" smtClean="0">
                <a:solidFill>
                  <a:srgbClr val="000000"/>
                </a:solidFill>
                <a:ea typeface="Times New Roman" panose="02020603050405020304" pitchFamily="18" charset="0"/>
                <a:cs typeface="Times New Roman" panose="02020603050405020304" pitchFamily="18" charset="0"/>
              </a:rPr>
              <a:t>CH</a:t>
            </a:r>
            <a:endParaRPr lang="en-US" altLang="zh-CN" sz="2400" dirty="0" smtClean="0">
              <a:solidFill>
                <a:srgbClr val="000000"/>
              </a:solidFill>
              <a:ea typeface="Times New Roman" panose="02020603050405020304" pitchFamily="18" charset="0"/>
              <a:cs typeface="Times New Roman" panose="02020603050405020304" pitchFamily="18" charset="0"/>
            </a:endParaRPr>
          </a:p>
          <a:p>
            <a:pPr algn="just">
              <a:lnSpc>
                <a:spcPct val="150000"/>
              </a:lnSpc>
              <a:spcAft>
                <a:spcPts val="800"/>
              </a:spcAft>
              <a:tabLst>
                <a:tab pos="5671185" algn="l"/>
              </a:tabLst>
            </a:pPr>
            <a:r>
              <a:rPr lang="zh-CN" altLang="zh-CN" sz="2400" dirty="0" smtClean="0">
                <a:solidFill>
                  <a:srgbClr val="000000"/>
                </a:solidFill>
                <a:latin typeface="+mn-ea"/>
                <a:ea typeface="+mn-ea"/>
                <a:cs typeface="Times New Roman" panose="02020603050405020304" pitchFamily="18" charset="0"/>
              </a:rPr>
              <a:t>（</a:t>
            </a:r>
            <a:r>
              <a:rPr lang="en-US" altLang="zh-CN" sz="2400" dirty="0">
                <a:solidFill>
                  <a:srgbClr val="000000"/>
                </a:solidFill>
                <a:ea typeface="Times New Roman" panose="02020603050405020304" pitchFamily="18" charset="0"/>
                <a:cs typeface="Times New Roman" panose="02020603050405020304" pitchFamily="18" charset="0"/>
              </a:rPr>
              <a:t>CH</a:t>
            </a:r>
            <a:r>
              <a:rPr lang="en-US" altLang="zh-CN" sz="2400" baseline="-25000" dirty="0">
                <a:solidFill>
                  <a:srgbClr val="000000"/>
                </a:solidFill>
                <a:ea typeface="Times New Roman" panose="02020603050405020304" pitchFamily="18" charset="0"/>
                <a:cs typeface="Times New Roman" panose="02020603050405020304" pitchFamily="18" charset="0"/>
              </a:rPr>
              <a:t>3</a:t>
            </a:r>
            <a:r>
              <a:rPr lang="zh-CN"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ea typeface="Times New Roman" panose="02020603050405020304" pitchFamily="18" charset="0"/>
                <a:cs typeface="Times New Roman" panose="02020603050405020304" pitchFamily="18" charset="0"/>
              </a:rPr>
              <a:t>CH</a:t>
            </a:r>
            <a:r>
              <a:rPr lang="en-US" altLang="zh-CN" sz="2400" baseline="-25000" dirty="0">
                <a:solidFill>
                  <a:srgbClr val="000000"/>
                </a:solidFill>
                <a:ea typeface="Times New Roman" panose="02020603050405020304" pitchFamily="18" charset="0"/>
                <a:cs typeface="Times New Roman" panose="02020603050405020304" pitchFamily="18" charset="0"/>
              </a:rPr>
              <a:t>2</a:t>
            </a:r>
            <a:r>
              <a:rPr lang="en-US" altLang="zh-CN" sz="2400" dirty="0">
                <a:solidFill>
                  <a:srgbClr val="000000"/>
                </a:solidFill>
                <a:ea typeface="Times New Roman" panose="02020603050405020304" pitchFamily="18" charset="0"/>
                <a:cs typeface="Times New Roman" panose="02020603050405020304" pitchFamily="18" charset="0"/>
              </a:rPr>
              <a:t>CH</a:t>
            </a:r>
            <a:r>
              <a:rPr lang="en-US" altLang="zh-CN" sz="2400" baseline="-25000" dirty="0">
                <a:solidFill>
                  <a:srgbClr val="000000"/>
                </a:solidFill>
                <a:ea typeface="Times New Roman" panose="02020603050405020304" pitchFamily="18" charset="0"/>
                <a:cs typeface="Times New Roman" panose="02020603050405020304" pitchFamily="18" charset="0"/>
              </a:rPr>
              <a:t>3</a:t>
            </a:r>
            <a:r>
              <a:rPr lang="zh-CN" altLang="zh-CN" sz="2400" dirty="0">
                <a:solidFill>
                  <a:srgbClr val="000000"/>
                </a:solidFill>
                <a:ea typeface="楷体" panose="02010609060101010101" pitchFamily="49" charset="-122"/>
                <a:cs typeface="Times New Roman" panose="02020603050405020304" pitchFamily="18" charset="0"/>
              </a:rPr>
              <a:t>和</a:t>
            </a:r>
            <a:r>
              <a:rPr lang="en-US" altLang="zh-CN" sz="2400" dirty="0">
                <a:solidFill>
                  <a:srgbClr val="000000"/>
                </a:solidFill>
                <a:ea typeface="Times New Roman" panose="02020603050405020304" pitchFamily="18" charset="0"/>
                <a:cs typeface="Times New Roman" panose="02020603050405020304" pitchFamily="18" charset="0"/>
              </a:rPr>
              <a:t>C</a:t>
            </a:r>
            <a:r>
              <a:rPr lang="zh-CN"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ea typeface="Times New Roman" panose="02020603050405020304" pitchFamily="18" charset="0"/>
                <a:cs typeface="Times New Roman" panose="02020603050405020304" pitchFamily="18" charset="0"/>
              </a:rPr>
              <a:t>CH</a:t>
            </a:r>
            <a:r>
              <a:rPr lang="en-US" altLang="zh-CN" sz="2400" baseline="-25000" dirty="0">
                <a:solidFill>
                  <a:srgbClr val="000000"/>
                </a:solidFill>
                <a:ea typeface="Times New Roman" panose="02020603050405020304" pitchFamily="18" charset="0"/>
                <a:cs typeface="Times New Roman" panose="02020603050405020304" pitchFamily="18" charset="0"/>
              </a:rPr>
              <a:t>3</a:t>
            </a:r>
            <a:r>
              <a:rPr lang="zh-CN" altLang="zh-CN" sz="2400" dirty="0">
                <a:solidFill>
                  <a:srgbClr val="000000"/>
                </a:solidFill>
                <a:latin typeface="宋体" panose="02010600030101010101" pitchFamily="2" charset="-122"/>
                <a:cs typeface="Times New Roman" panose="02020603050405020304" pitchFamily="18" charset="0"/>
              </a:rPr>
              <a:t>）</a:t>
            </a:r>
            <a:r>
              <a:rPr lang="en-US" altLang="zh-CN" sz="2400" baseline="-25000" dirty="0">
                <a:solidFill>
                  <a:srgbClr val="000000"/>
                </a:solidFill>
                <a:ea typeface="Times New Roman" panose="02020603050405020304" pitchFamily="18" charset="0"/>
                <a:cs typeface="Times New Roman" panose="02020603050405020304" pitchFamily="18" charset="0"/>
              </a:rPr>
              <a:t>4</a:t>
            </a:r>
            <a:r>
              <a:rPr lang="zh-CN" altLang="zh-CN" sz="2400" dirty="0">
                <a:solidFill>
                  <a:srgbClr val="000000"/>
                </a:solidFill>
                <a:ea typeface="楷体" panose="02010609060101010101" pitchFamily="49" charset="-122"/>
                <a:cs typeface="Times New Roman" panose="02020603050405020304" pitchFamily="18" charset="0"/>
              </a:rPr>
              <a:t>，共</a:t>
            </a:r>
            <a:r>
              <a:rPr lang="en-US" altLang="zh-CN" sz="2400" dirty="0">
                <a:solidFill>
                  <a:srgbClr val="000000"/>
                </a:solidFill>
                <a:ea typeface="Times New Roman" panose="02020603050405020304" pitchFamily="18" charset="0"/>
                <a:cs typeface="Times New Roman" panose="02020603050405020304" pitchFamily="18" charset="0"/>
              </a:rPr>
              <a:t>3</a:t>
            </a:r>
            <a:r>
              <a:rPr lang="zh-CN" altLang="zh-CN" sz="2400" dirty="0">
                <a:solidFill>
                  <a:srgbClr val="000000"/>
                </a:solidFill>
                <a:ea typeface="楷体" panose="02010609060101010101" pitchFamily="49" charset="-122"/>
                <a:cs typeface="Times New Roman" panose="02020603050405020304" pitchFamily="18" charset="0"/>
              </a:rPr>
              <a:t>种。</a:t>
            </a:r>
            <a:endParaRPr lang="zh-CN" altLang="zh-CN" sz="1400" dirty="0">
              <a:cs typeface="Times New Roman" panose="02020603050405020304" pitchFamily="18" charset="0"/>
            </a:endParaRPr>
          </a:p>
        </p:txBody>
      </p:sp>
      <p:sp>
        <p:nvSpPr>
          <p:cNvPr id="4" name="矩形 3"/>
          <p:cNvSpPr/>
          <p:nvPr/>
        </p:nvSpPr>
        <p:spPr>
          <a:xfrm>
            <a:off x="1558702" y="2619851"/>
            <a:ext cx="338554"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3</a:t>
            </a:r>
            <a:endParaRPr lang="zh-CN" altLang="zh-CN" sz="1400">
              <a:cs typeface="Times New Roman" panose="02020603050405020304" pitchFamily="18" charset="0"/>
            </a:endParaRPr>
          </a:p>
        </p:txBody>
      </p:sp>
      <p:pic>
        <p:nvPicPr>
          <p:cNvPr id="6" name="图片 5" descr="YTImage24答案.eps&amp;34&amp;1-1$"/>
          <p:cNvPicPr/>
          <p:nvPr/>
        </p:nvPicPr>
        <p:blipFill>
          <a:blip r:embed="rId2">
            <a:extLst>
              <a:ext uri="{28A0092B-C50C-407E-A947-70E740481C1C}">
                <a14:useLocalDpi xmlns:a14="http://schemas.microsoft.com/office/drawing/2010/main" val="0"/>
              </a:ext>
            </a:extLst>
          </a:blip>
          <a:stretch>
            <a:fillRect/>
          </a:stretch>
        </p:blipFill>
        <p:spPr>
          <a:xfrm>
            <a:off x="409432" y="2770615"/>
            <a:ext cx="967105" cy="3448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836712"/>
            <a:ext cx="11485848" cy="4970913"/>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萃取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）液－液萃取：向待分离溶液中加入与之不互溶（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或部分互溶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）的萃取剂，形成共存的两个液相而加以分离的操作。</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）固－液萃取：利用溶剂使固体物料中的可溶性物质溶解于其中而加以分离的操作，又称浸取。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蒸馏</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利用混合物中各组分沸点不同，达到分离液态混合物的目的。</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2.eps&amp;5&amp;1-1$"/>
          <p:cNvPicPr/>
          <p:nvPr/>
        </p:nvPicPr>
        <p:blipFill>
          <a:blip r:embed="rId1" cstate="print">
            <a:extLst>
              <a:ext uri="{28A0092B-C50C-407E-A947-70E740481C1C}">
                <a14:useLocalDpi xmlns:a14="http://schemas.microsoft.com/office/drawing/2010/main" val="0"/>
              </a:ext>
            </a:extLst>
          </a:blip>
          <a:stretch>
            <a:fillRect/>
          </a:stretch>
        </p:blipFill>
        <p:spPr>
          <a:xfrm>
            <a:off x="389421" y="908720"/>
            <a:ext cx="1440180" cy="382270"/>
          </a:xfrm>
          <a:prstGeom prst="rect">
            <a:avLst/>
          </a:prstGeom>
        </p:spPr>
      </p:pic>
      <p:sp>
        <p:nvSpPr>
          <p:cNvPr id="4" name="内容占位符 3"/>
          <p:cNvSpPr>
            <a:spLocks noGrp="1"/>
          </p:cNvSpPr>
          <p:nvPr>
            <p:ph idx="1"/>
          </p:nvPr>
        </p:nvSpPr>
        <p:spPr>
          <a:xfrm>
            <a:off x="360854" y="764704"/>
            <a:ext cx="11485848" cy="5457584"/>
          </a:xfrm>
        </p:spPr>
        <p:txBody>
          <a:bodyPr/>
          <a:lstStyle/>
          <a:p>
            <a:pPr hangingPunct="0">
              <a:lnSpc>
                <a:spcPct val="130000"/>
              </a:lnSpc>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确定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有机化合物的分子结构</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核磁共振氢谱</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）原理：处于不同化学环境中的氢原子核表现出的核磁性不同，代表核磁性特征的峰在谱图中横坐标的位置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（化学位移，符号为</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也不同。</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吸收峰数目＝氢原子种类数，吸收峰面积之比＝不同化学环境的氢原子数之比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红外光谱</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）原理：利用有机物分子中不同基团在红外光辐射下的特征吸收频率不同，测试并记录有机物对一定波长范围的红外光吸收情况。</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）分析：初步判断该有机物中所含有的基团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4704"/>
            <a:ext cx="11485848" cy="3551421"/>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质谱</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）原理：用高能电子束轰击有机物分子，使之分离成带电的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碎片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，不同的带电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碎片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）和所带电荷（</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）的比值不同，就会在不同的</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处出现对应的特征峰。</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分子离子峰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质荷比的最大值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）即为该有机物的相对分子质量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64704"/>
                <a:ext cx="11485848" cy="4286623"/>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反应机理</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的研究</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甲烷与氯气反应的机理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（自由基型链反应）</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光照或加热</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HCl</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a:t>
                </a:r>
                <a:r>
                  <a:rPr lang="en-US" altLang="zh-CN" b="1" baseline="-25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Cl∙</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64704"/>
                <a:ext cx="11485848" cy="4286623"/>
              </a:xfrm>
              <a:blipFill rotWithShape="1">
                <a:blip r:embed="rId1"/>
                <a:stretch>
                  <a:fillRect l="-2" t="-4" r="1" b="-8935"/>
                </a:stretch>
              </a:blipFill>
            </p:spPr>
            <p:txBody>
              <a:bodyPr/>
              <a:lstStyle/>
              <a:p>
                <a:r>
                  <a:rPr lang="zh-CN" altLang="en-US">
                    <a:noFill/>
                  </a:rPr>
                  <a:t> </a:t>
                </a:r>
              </a:p>
            </p:txBody>
          </p:sp>
        </mc:Fallback>
      </mc:AlternateContent>
      <p:pic>
        <p:nvPicPr>
          <p:cNvPr id="3" name="图片 2" descr="YTImage知识点3.eps&amp;15&amp;1-1$"/>
          <p:cNvPicPr/>
          <p:nvPr/>
        </p:nvPicPr>
        <p:blipFill>
          <a:blip r:embed="rId2" cstate="print">
            <a:extLst>
              <a:ext uri="{28A0092B-C50C-407E-A947-70E740481C1C}">
                <a14:useLocalDpi xmlns:a14="http://schemas.microsoft.com/office/drawing/2010/main" val="0"/>
              </a:ext>
            </a:extLst>
          </a:blip>
          <a:stretch>
            <a:fillRect/>
          </a:stretch>
        </p:blipFill>
        <p:spPr>
          <a:xfrm>
            <a:off x="362814" y="908720"/>
            <a:ext cx="1600200" cy="42481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680" y="764540"/>
                <a:ext cx="11527790" cy="4338320"/>
              </a:xfrm>
            </p:spPr>
            <p:txBody>
              <a:bodyPr wrap="square"/>
              <a:lstStyle/>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乙酸乙酯水解反应的机理</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将乙酸乙酯与</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m:t>
                        </m:r>
                      </m:sup>
                    </m:sSubSup>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混合后，加入硫酸作催化剂，在加热条件下发生水解反应，一段时间后检测到存在</a:t>
                </a:r>
                <a:r>
                  <a:rPr lang="en-US" altLang="zh-CN" b="1" baseline="30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18</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的物质有两种：一种是</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m:t>
                        </m:r>
                      </m:sup>
                    </m:sSubSup>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判断酯水解时断裂的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键，在碳原子上加上羟基，在氧原子上加上氢原子。明确了酯水解的反应机理，反过来也认识到了酯化反应的反应机理，即酸脱羟基醇脱氢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680" y="764540"/>
                <a:ext cx="11527790" cy="4338320"/>
              </a:xfrm>
              <a:blipFill rotWithShape="1">
                <a:blip r:embed="rId1"/>
                <a:stretch>
                  <a:fillRect/>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9335566" y="1988840"/>
            <a:ext cx="1944216" cy="855987"/>
          </a:xfrm>
          <a:prstGeom prst="rect">
            <a:avLst/>
          </a:prstGeom>
        </p:spPr>
      </p:pic>
      <p:pic>
        <p:nvPicPr>
          <p:cNvPr id="3" name="图片 2"/>
          <p:cNvPicPr>
            <a:picLocks noChangeAspect="1"/>
          </p:cNvPicPr>
          <p:nvPr/>
        </p:nvPicPr>
        <p:blipFill>
          <a:blip r:embed="rId3"/>
          <a:stretch>
            <a:fillRect/>
          </a:stretch>
        </p:blipFill>
        <p:spPr>
          <a:xfrm>
            <a:off x="4151243" y="2962902"/>
            <a:ext cx="1456556" cy="93219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620004" y="657506"/>
            <a:ext cx="6902550" cy="774178"/>
          </a:xfrm>
          <a:prstGeom prst="rect">
            <a:avLst/>
          </a:prstGeom>
        </p:spPr>
      </p:pic>
      <p:sp>
        <p:nvSpPr>
          <p:cNvPr id="6" name="内容占位符 5"/>
          <p:cNvSpPr>
            <a:spLocks noGrp="1"/>
          </p:cNvSpPr>
          <p:nvPr>
            <p:ph idx="1"/>
          </p:nvPr>
        </p:nvSpPr>
        <p:spPr>
          <a:xfrm>
            <a:off x="360854" y="1340768"/>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有机化合物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分离、提纯方法的选择</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分离、提纯物质的</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四原则</a:t>
            </a:r>
            <a:r>
              <a:rPr lang="en-US" altLang="zh-CN" b="1" smtClean="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descr="YTImage要点1.eps&amp;17&amp;1-1$"/>
          <p:cNvPicPr/>
          <p:nvPr/>
        </p:nvPicPr>
        <p:blipFill>
          <a:blip r:embed="rId2" cstate="print">
            <a:extLst>
              <a:ext uri="{28A0092B-C50C-407E-A947-70E740481C1C}">
                <a14:useLocalDpi xmlns:a14="http://schemas.microsoft.com/office/drawing/2010/main" val="0"/>
              </a:ext>
            </a:extLst>
          </a:blip>
          <a:stretch>
            <a:fillRect/>
          </a:stretch>
        </p:blipFill>
        <p:spPr>
          <a:xfrm>
            <a:off x="360854" y="1484784"/>
            <a:ext cx="1120140" cy="393065"/>
          </a:xfrm>
          <a:prstGeom prst="rect">
            <a:avLst/>
          </a:prstGeom>
        </p:spPr>
      </p:pic>
      <p:pic>
        <p:nvPicPr>
          <p:cNvPr id="8" name="图片 7"/>
          <p:cNvPicPr>
            <a:picLocks noChangeAspect="1"/>
          </p:cNvPicPr>
          <p:nvPr/>
        </p:nvPicPr>
        <p:blipFill>
          <a:blip r:embed="rId3"/>
          <a:stretch>
            <a:fillRect/>
          </a:stretch>
        </p:blipFill>
        <p:spPr>
          <a:xfrm>
            <a:off x="2875591" y="2622416"/>
            <a:ext cx="5880310" cy="348725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64704"/>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固</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混合物的分离、提纯</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83966" y="1484784"/>
          <a:ext cx="11462736" cy="2296160"/>
        </p:xfrm>
        <a:graphic>
          <a:graphicData uri="http://schemas.openxmlformats.org/drawingml/2006/table">
            <a:tbl>
              <a:tblPr firstRow="1" firstCol="1" bandRow="1"/>
              <a:tblGrid>
                <a:gridCol w="2059090"/>
                <a:gridCol w="5515420"/>
                <a:gridCol w="3888226"/>
              </a:tblGrid>
              <a:tr h="0">
                <a:tc grid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分离、提纯方法</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25716" marR="257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实例</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25716" marR="257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15355">
                <a:tc rowSpan="2">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加水溶</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解法</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5716" marR="257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均易溶：重结晶法</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5716" marR="257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苯甲酸和氯化钠</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5716" marR="257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4590">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易溶＋难溶：过滤法</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5716" marR="257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苯甲酸和泥沙</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5716" marR="257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15355">
                <a:tc gridSpan="2">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加热升华法</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5716" marR="257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800"/>
                        </a:spcAft>
                        <a:tabLst>
                          <a:tab pos="5671185" algn="l"/>
                        </a:tabLst>
                      </a:pPr>
                      <a:r>
                        <a:rPr lang="en-US" sz="2400" b="1">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苯甲酸和碘单质</a:t>
                      </a:r>
                      <a:endParaRPr lang="zh-CN" sz="2400">
                        <a:effectLst/>
                        <a:latin typeface="仿宋" panose="02010609060101010101" pitchFamily="49" charset="-122"/>
                        <a:ea typeface="仿宋" panose="02010609060101010101" pitchFamily="49" charset="-122"/>
                        <a:cs typeface="Times New Roman" panose="02020603050405020304" pitchFamily="18" charset="0"/>
                      </a:endParaRPr>
                    </a:p>
                  </a:txBody>
                  <a:tcPr marL="25716" marR="2571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3529</Words>
  <Application>WPS 演示</Application>
  <PresentationFormat>自定义</PresentationFormat>
  <Paragraphs>230</Paragraphs>
  <Slides>24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24</vt:i4>
      </vt:variant>
    </vt:vector>
  </HeadingPairs>
  <TitlesOfParts>
    <vt:vector size="37"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600</cp:revision>
  <dcterms:created xsi:type="dcterms:W3CDTF">2020-11-06T05:24:00Z</dcterms:created>
  <dcterms:modified xsi:type="dcterms:W3CDTF">2025-11-25T02:34:39Z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4B7B3C250A494263A043AFCC2080D868_12</vt:lpwstr>
  </property>
</Properties>
</file>